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11" r:id="rId2"/>
    <p:sldId id="289" r:id="rId3"/>
    <p:sldId id="281" r:id="rId4"/>
    <p:sldId id="332" r:id="rId5"/>
    <p:sldId id="331" r:id="rId6"/>
    <p:sldId id="304" r:id="rId7"/>
    <p:sldId id="325" r:id="rId8"/>
    <p:sldId id="328" r:id="rId9"/>
    <p:sldId id="330" r:id="rId10"/>
    <p:sldId id="312" r:id="rId11"/>
    <p:sldId id="314" r:id="rId12"/>
    <p:sldId id="316" r:id="rId13"/>
    <p:sldId id="333" r:id="rId14"/>
    <p:sldId id="334" r:id="rId15"/>
    <p:sldId id="318" r:id="rId16"/>
    <p:sldId id="319" r:id="rId17"/>
    <p:sldId id="320" r:id="rId18"/>
    <p:sldId id="322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B751"/>
    <a:srgbClr val="58595B"/>
    <a:srgbClr val="58595A"/>
    <a:srgbClr val="00BDF2"/>
    <a:srgbClr val="1C1C1C"/>
    <a:srgbClr val="279545"/>
    <a:srgbClr val="737D9A"/>
    <a:srgbClr val="22315F"/>
    <a:srgbClr val="00B05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14" autoAdjust="0"/>
    <p:restoredTop sz="93895" autoAdjust="0"/>
  </p:normalViewPr>
  <p:slideViewPr>
    <p:cSldViewPr>
      <p:cViewPr varScale="1">
        <p:scale>
          <a:sx n="104" d="100"/>
          <a:sy n="104" d="100"/>
        </p:scale>
        <p:origin x="115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331EBB-F614-404C-9E1D-5C1CCF437A72}" type="datetimeFigureOut">
              <a:rPr lang="en-US" smtClean="0"/>
              <a:pPr/>
              <a:t>11/22/2017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FDDB31-DF5C-4100-AB5A-0DA94482BC6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AAD8-7188-4798-88B9-83711EE1F1E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88240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AAD8-7188-4798-88B9-83711EE1F1EF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3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AAD8-7188-4798-88B9-83711EE1F1EF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2096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AAD8-7188-4798-88B9-83711EE1F1EF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9257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AAD8-7188-4798-88B9-83711EE1F1EF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8135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AAD8-7188-4798-88B9-83711EE1F1EF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6290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AAD8-7188-4798-88B9-83711EE1F1EF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0932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AAD8-7188-4798-88B9-83711EE1F1EF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69280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AAD8-7188-4798-88B9-83711EE1F1EF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9442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AAD8-7188-4798-88B9-83711EE1F1EF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536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AAD8-7188-4798-88B9-83711EE1F1E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AAD8-7188-4798-88B9-83711EE1F1E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AAD8-7188-4798-88B9-83711EE1F1E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2131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AAD8-7188-4798-88B9-83711EE1F1E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4112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AAD8-7188-4798-88B9-83711EE1F1E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22866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AAD8-7188-4798-88B9-83711EE1F1E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67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AAD8-7188-4798-88B9-83711EE1F1E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6629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AAD8-7188-4798-88B9-83711EE1F1E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2681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90AD-36ED-4A32-AE34-9CF833070AD0}" type="datetimeFigureOut">
              <a:rPr lang="en-US" smtClean="0"/>
              <a:pPr/>
              <a:t>11/22/2017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4A483-BF1D-40B1-8ED5-91A1C419274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90AD-36ED-4A32-AE34-9CF833070AD0}" type="datetimeFigureOut">
              <a:rPr lang="en-US" smtClean="0"/>
              <a:pPr/>
              <a:t>11/22/2017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4A483-BF1D-40B1-8ED5-91A1C419274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90AD-36ED-4A32-AE34-9CF833070AD0}" type="datetimeFigureOut">
              <a:rPr lang="en-US" smtClean="0"/>
              <a:pPr/>
              <a:t>11/22/2017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4A483-BF1D-40B1-8ED5-91A1C419274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90AD-36ED-4A32-AE34-9CF833070AD0}" type="datetimeFigureOut">
              <a:rPr lang="en-US" smtClean="0"/>
              <a:pPr/>
              <a:t>11/22/2017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4A483-BF1D-40B1-8ED5-91A1C419274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90AD-36ED-4A32-AE34-9CF833070AD0}" type="datetimeFigureOut">
              <a:rPr lang="en-US" smtClean="0"/>
              <a:pPr/>
              <a:t>11/22/2017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4A483-BF1D-40B1-8ED5-91A1C419274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90AD-36ED-4A32-AE34-9CF833070AD0}" type="datetimeFigureOut">
              <a:rPr lang="en-US" smtClean="0"/>
              <a:pPr/>
              <a:t>11/22/2017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4A483-BF1D-40B1-8ED5-91A1C419274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90AD-36ED-4A32-AE34-9CF833070AD0}" type="datetimeFigureOut">
              <a:rPr lang="en-US" smtClean="0"/>
              <a:pPr/>
              <a:t>11/22/2017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4A483-BF1D-40B1-8ED5-91A1C419274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90AD-36ED-4A32-AE34-9CF833070AD0}" type="datetimeFigureOut">
              <a:rPr lang="en-US" smtClean="0"/>
              <a:pPr/>
              <a:t>11/22/2017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4A483-BF1D-40B1-8ED5-91A1C419274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90AD-36ED-4A32-AE34-9CF833070AD0}" type="datetimeFigureOut">
              <a:rPr lang="en-US" smtClean="0"/>
              <a:pPr/>
              <a:t>11/22/2017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4A483-BF1D-40B1-8ED5-91A1C419274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90AD-36ED-4A32-AE34-9CF833070AD0}" type="datetimeFigureOut">
              <a:rPr lang="en-US" smtClean="0"/>
              <a:pPr/>
              <a:t>11/22/2017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4A483-BF1D-40B1-8ED5-91A1C419274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D90AD-36ED-4A32-AE34-9CF833070AD0}" type="datetimeFigureOut">
              <a:rPr lang="en-US" smtClean="0"/>
              <a:pPr/>
              <a:t>11/22/2017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D4A483-BF1D-40B1-8ED5-91A1C419274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179512" y="4365104"/>
            <a:ext cx="4320000" cy="468000"/>
          </a:xfrm>
          <a:prstGeom prst="rect">
            <a:avLst/>
          </a:prstGeom>
          <a:solidFill>
            <a:srgbClr val="46B75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r>
              <a:rPr lang="da-DK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Husoversigt</a:t>
            </a:r>
            <a:endParaRPr 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512" y="4991337"/>
            <a:ext cx="4320000" cy="468000"/>
          </a:xfrm>
          <a:prstGeom prst="rect">
            <a:avLst/>
          </a:prstGeom>
          <a:solidFill>
            <a:srgbClr val="46B75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r>
              <a:rPr lang="da-DK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Lysstyring udvendigt lys</a:t>
            </a:r>
            <a:endParaRPr 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512" y="5607188"/>
            <a:ext cx="4320000" cy="468000"/>
          </a:xfrm>
          <a:prstGeom prst="rect">
            <a:avLst/>
          </a:prstGeom>
          <a:solidFill>
            <a:srgbClr val="46B75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r>
              <a:rPr lang="da-DK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Ventilationsstyring</a:t>
            </a:r>
            <a:endParaRPr 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44488" y="4365104"/>
            <a:ext cx="4320000" cy="468000"/>
          </a:xfrm>
          <a:prstGeom prst="rect">
            <a:avLst/>
          </a:prstGeom>
          <a:solidFill>
            <a:srgbClr val="46B75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r>
              <a:rPr lang="da-DK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Hustilstand for varme og ventilation</a:t>
            </a:r>
            <a:endParaRPr 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4488" y="4985638"/>
            <a:ext cx="4320000" cy="468000"/>
          </a:xfrm>
          <a:prstGeom prst="rect">
            <a:avLst/>
          </a:prstGeom>
          <a:solidFill>
            <a:srgbClr val="46B75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r>
              <a:rPr lang="da-DK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Indstilling af rumtemperaturer</a:t>
            </a:r>
            <a:endParaRPr 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4488" y="5607188"/>
            <a:ext cx="4320000" cy="468000"/>
          </a:xfrm>
          <a:prstGeom prst="rect">
            <a:avLst/>
          </a:prstGeom>
          <a:solidFill>
            <a:srgbClr val="46B75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r>
              <a:rPr lang="da-DK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Indstilling af ure til varmestyring</a:t>
            </a:r>
            <a:endParaRPr 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512" y="6223087"/>
            <a:ext cx="2088000" cy="468000"/>
          </a:xfrm>
          <a:prstGeom prst="rect">
            <a:avLst/>
          </a:prstGeom>
          <a:solidFill>
            <a:srgbClr val="46B75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r>
              <a:rPr lang="da-DK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Måler elforbrug</a:t>
            </a:r>
            <a:endParaRPr 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44488" y="6223087"/>
            <a:ext cx="2088000" cy="468000"/>
          </a:xfrm>
          <a:prstGeom prst="rect">
            <a:avLst/>
          </a:prstGeom>
          <a:solidFill>
            <a:srgbClr val="46B75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r>
              <a:rPr lang="da-DK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Vejret</a:t>
            </a:r>
            <a:endParaRPr 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5"/>
          <p:cNvSpPr txBox="1"/>
          <p:nvPr/>
        </p:nvSpPr>
        <p:spPr>
          <a:xfrm>
            <a:off x="2411512" y="6223039"/>
            <a:ext cx="2088000" cy="468000"/>
          </a:xfrm>
          <a:prstGeom prst="rect">
            <a:avLst/>
          </a:prstGeom>
          <a:solidFill>
            <a:srgbClr val="46B75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r>
              <a:rPr lang="da-DK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Måler vandforbrug</a:t>
            </a:r>
            <a:endParaRPr 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6876488" y="6223039"/>
            <a:ext cx="2088000" cy="468000"/>
          </a:xfrm>
          <a:prstGeom prst="rect">
            <a:avLst/>
          </a:prstGeom>
          <a:solidFill>
            <a:srgbClr val="46B75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r>
              <a:rPr lang="da-DK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Logget data</a:t>
            </a:r>
            <a:endParaRPr 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24328" y="241769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" t="28110" r="11" b="18974"/>
          <a:stretch/>
        </p:blipFill>
        <p:spPr>
          <a:xfrm>
            <a:off x="-992" y="980728"/>
            <a:ext cx="9144992" cy="322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793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992" y="4206872"/>
            <a:ext cx="9144992" cy="2750520"/>
          </a:xfrm>
          <a:prstGeom prst="rect">
            <a:avLst/>
          </a:prstGeom>
          <a:solidFill>
            <a:srgbClr val="46B7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2" name="TextBox 31"/>
          <p:cNvSpPr txBox="1"/>
          <p:nvPr/>
        </p:nvSpPr>
        <p:spPr>
          <a:xfrm>
            <a:off x="179512" y="4365104"/>
            <a:ext cx="4320000" cy="46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Husoversigt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512" y="4991337"/>
            <a:ext cx="4320000" cy="46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Lysstyring udvendigt lys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512" y="5607188"/>
            <a:ext cx="4320000" cy="46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Ventilationsstyring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44488" y="4365104"/>
            <a:ext cx="4320000" cy="46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Hustilstand for varme og ventilation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4488" y="4985638"/>
            <a:ext cx="4320000" cy="46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Indstilling af rumtemperaturer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4488" y="5607188"/>
            <a:ext cx="4320000" cy="46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Indstilling af ure til varmestyring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512" y="6223087"/>
            <a:ext cx="2088000" cy="46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Måler elforbrug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44488" y="6223087"/>
            <a:ext cx="2088000" cy="46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Vejret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5"/>
          <p:cNvSpPr txBox="1"/>
          <p:nvPr/>
        </p:nvSpPr>
        <p:spPr>
          <a:xfrm>
            <a:off x="2411512" y="6223039"/>
            <a:ext cx="2088000" cy="46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Måler vandforbrug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6876488" y="6223039"/>
            <a:ext cx="2088000" cy="46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Logget data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" t="28110" r="11" b="18974"/>
          <a:stretch/>
        </p:blipFill>
        <p:spPr>
          <a:xfrm>
            <a:off x="-992" y="980728"/>
            <a:ext cx="9144992" cy="322614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524328" y="241769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10" y="306004"/>
            <a:ext cx="2128242" cy="500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0379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0" y="980728"/>
            <a:ext cx="9144000" cy="5877272"/>
          </a:xfrm>
          <a:prstGeom prst="rect">
            <a:avLst/>
          </a:prstGeom>
          <a:solidFill>
            <a:srgbClr val="46B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0" name="Rectangle 9"/>
          <p:cNvSpPr/>
          <p:nvPr/>
        </p:nvSpPr>
        <p:spPr>
          <a:xfrm>
            <a:off x="4644008" y="1078016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Konstant lys til det bliver lyst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7504" y="1906108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Tænd / sluk udvendigt lys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44008" y="1906108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Konstant lys ved gæstetilstand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7504" y="3562292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Konstant lys ved ikke ude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44008" y="3562292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Sluk lys ved nat tryk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1" y="332656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a-DK" dirty="0">
                <a:solidFill>
                  <a:srgbClr val="58595B"/>
                </a:solidFill>
                <a:latin typeface="Arial" pitchFamily="34" charset="0"/>
                <a:cs typeface="Arial" pitchFamily="34" charset="0"/>
              </a:rPr>
              <a:t>Styring af udvendigt lys og hjemmesimulering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7504" y="4390384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36000" rIns="0" bIns="72000" rtlCol="0" anchor="ctr" anchorCtr="0"/>
          <a:lstStyle/>
          <a:p>
            <a:endParaRPr lang="da-DK" sz="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644008" y="4390384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36000" rIns="0" bIns="72000" rtlCol="0" anchor="ctr" anchorCtr="0"/>
          <a:lstStyle/>
          <a:p>
            <a:endParaRPr lang="da-DK" sz="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07504" y="5218476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36000" rIns="0" bIns="72000" rtlCol="0" anchor="ctr" anchorCtr="0"/>
          <a:lstStyle/>
          <a:p>
            <a:endParaRPr lang="da-DK" sz="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644008" y="5218476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36000" rIns="0" bIns="72000" rtlCol="0" anchor="ctr" anchorCtr="0"/>
          <a:lstStyle/>
          <a:p>
            <a:endParaRPr lang="da-DK" sz="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07504" y="6046568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36000" rIns="0" bIns="72000" rtlCol="0" anchor="ctr" anchorCtr="0"/>
          <a:lstStyle/>
          <a:p>
            <a:endParaRPr lang="da-DK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644008" y="6046568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36000" rIns="0" bIns="72000" rtlCol="0" anchor="ctr" anchorCtr="0"/>
          <a:lstStyle/>
          <a:p>
            <a:endParaRPr lang="da-DK" sz="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7504" y="1078016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Hjemmesimulering ved ude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2"/>
          <p:cNvSpPr/>
          <p:nvPr/>
        </p:nvSpPr>
        <p:spPr>
          <a:xfrm>
            <a:off x="107504" y="2734200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Ur og skumringsstyret lys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3"/>
          <p:cNvSpPr/>
          <p:nvPr/>
        </p:nvSpPr>
        <p:spPr>
          <a:xfrm>
            <a:off x="4644008" y="2734200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Tænd lys på PIR i nattilstand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668345" y="199364"/>
            <a:ext cx="6480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10" y="306004"/>
            <a:ext cx="2128242" cy="50051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612" y="302460"/>
            <a:ext cx="334116" cy="36003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8529626" y="662499"/>
            <a:ext cx="4748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000" dirty="0">
                <a:solidFill>
                  <a:schemeClr val="accent5"/>
                </a:solidFill>
                <a:latin typeface="Arial MT Pro Light" panose="020B0302020202020204" pitchFamily="34" charset="0"/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756744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980728"/>
            <a:ext cx="9144000" cy="5877272"/>
          </a:xfrm>
          <a:prstGeom prst="rect">
            <a:avLst/>
          </a:prstGeom>
          <a:solidFill>
            <a:srgbClr val="46B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" name="Rectangle 7"/>
          <p:cNvSpPr/>
          <p:nvPr/>
        </p:nvSpPr>
        <p:spPr>
          <a:xfrm>
            <a:off x="107504" y="1124656"/>
            <a:ext cx="4392488" cy="792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Beboet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44008" y="1124832"/>
            <a:ext cx="4392488" cy="792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da-DK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7504" y="2061962"/>
            <a:ext cx="4392488" cy="792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Ubeboet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44008" y="2076522"/>
            <a:ext cx="4392488" cy="792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da-DK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7504" y="2999268"/>
            <a:ext cx="4392488" cy="792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Frostsikring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44008" y="3028212"/>
            <a:ext cx="4392488" cy="792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da-DK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644008" y="3979902"/>
            <a:ext cx="4392488" cy="792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Fridag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644008" y="4931592"/>
            <a:ext cx="4392488" cy="792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Manuelt, Sommer / vinter skift 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7504" y="5811188"/>
            <a:ext cx="4392488" cy="864096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Vinterdrift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644008" y="5883284"/>
            <a:ext cx="4392488" cy="792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Sommerdrift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825655" y="332656"/>
            <a:ext cx="35189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a-DK" dirty="0">
                <a:solidFill>
                  <a:srgbClr val="58595B"/>
                </a:solidFill>
                <a:latin typeface="Arial" pitchFamily="34" charset="0"/>
                <a:cs typeface="Arial" pitchFamily="34" charset="0"/>
              </a:rPr>
              <a:t>Hustilstand, varme og ventilation</a:t>
            </a:r>
            <a:endParaRPr lang="en-US" dirty="0">
              <a:solidFill>
                <a:srgbClr val="58595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07504" y="4873880"/>
            <a:ext cx="4392488" cy="792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Automatisk, Sommer / vinter skift</a:t>
            </a:r>
          </a:p>
          <a:p>
            <a:r>
              <a:rPr lang="da-DK" sz="1600" dirty="0">
                <a:latin typeface="Arial" pitchFamily="34" charset="0"/>
                <a:cs typeface="Arial" pitchFamily="34" charset="0"/>
              </a:rPr>
              <a:t>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54000" y="5343019"/>
            <a:ext cx="3168352" cy="246221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r>
              <a:rPr lang="da-DK" sz="1000" dirty="0">
                <a:latin typeface="Arial" pitchFamily="34" charset="0"/>
                <a:cs typeface="Arial" pitchFamily="34" charset="0"/>
              </a:rPr>
              <a:t>Sommer fra 16/5-14/9 og vinter fra den 15/9-15/5 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07504" y="3936574"/>
            <a:ext cx="4392488" cy="792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Gæstetilstand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10" y="306004"/>
            <a:ext cx="2128242" cy="50051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338547"/>
            <a:ext cx="516679" cy="39596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612" y="302460"/>
            <a:ext cx="334116" cy="360039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8529626" y="662499"/>
            <a:ext cx="4748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000" dirty="0">
                <a:solidFill>
                  <a:schemeClr val="accent5"/>
                </a:solidFill>
                <a:latin typeface="Arial MT Pro Light" panose="020B0302020202020204" pitchFamily="34" charset="0"/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22847578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980728"/>
            <a:ext cx="9144000" cy="5877272"/>
          </a:xfrm>
          <a:prstGeom prst="rect">
            <a:avLst/>
          </a:prstGeom>
          <a:solidFill>
            <a:srgbClr val="46B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" name="Rectangle 7"/>
          <p:cNvSpPr/>
          <p:nvPr/>
        </p:nvSpPr>
        <p:spPr>
          <a:xfrm>
            <a:off x="107504" y="1124888"/>
            <a:ext cx="4392488" cy="1296000"/>
          </a:xfrm>
          <a:prstGeom prst="rect">
            <a:avLst/>
          </a:prstGeom>
          <a:solidFill>
            <a:schemeClr val="bg1"/>
          </a:solidFill>
          <a:ln w="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r>
              <a:rPr lang="da-DK" sz="1200" b="1" dirty="0">
                <a:solidFill>
                  <a:schemeClr val="accent5"/>
                </a:solidFill>
                <a:latin typeface="Arial" pitchFamily="34" charset="0"/>
                <a:ea typeface="ＭＳ Ｐゴシック" pitchFamily="-106" charset="-128"/>
                <a:cs typeface="Arial" pitchFamily="34" charset="0"/>
              </a:rPr>
              <a:t>Beboet drift: </a:t>
            </a:r>
          </a:p>
          <a:p>
            <a:endParaRPr lang="da-DK" sz="800" b="1" dirty="0">
              <a:solidFill>
                <a:schemeClr val="accent5"/>
              </a:solidFill>
              <a:latin typeface="Arial" pitchFamily="34" charset="0"/>
              <a:ea typeface="ＭＳ Ｐゴシック" pitchFamily="-106" charset="-128"/>
              <a:cs typeface="Arial" pitchFamily="34" charset="0"/>
            </a:endParaRPr>
          </a:p>
          <a:p>
            <a:r>
              <a:rPr lang="da-DK" sz="1200" dirty="0">
                <a:solidFill>
                  <a:schemeClr val="accent5"/>
                </a:solidFill>
                <a:latin typeface="Arial" pitchFamily="34" charset="0"/>
                <a:ea typeface="ＭＳ Ｐゴシック" pitchFamily="-106" charset="-128"/>
                <a:cs typeface="Arial" pitchFamily="34" charset="0"/>
              </a:rPr>
              <a:t>Varmen vil køre iht. til indstillede temperature og tider for, normal, dag og nat. </a:t>
            </a:r>
          </a:p>
          <a:p>
            <a:r>
              <a:rPr lang="da-DK" sz="1200" dirty="0">
                <a:solidFill>
                  <a:schemeClr val="accent5"/>
                </a:solidFill>
                <a:latin typeface="Arial" pitchFamily="34" charset="0"/>
                <a:ea typeface="ＭＳ Ｐゴシック" pitchFamily="-106" charset="-128"/>
                <a:cs typeface="Arial" pitchFamily="34" charset="0"/>
              </a:rPr>
              <a:t>Ventilation stopper eller køre på lav drift når huses forlades, køre normalt når men er hjemme og lavt i nat tilstand.</a:t>
            </a:r>
          </a:p>
        </p:txBody>
      </p:sp>
      <p:sp>
        <p:nvSpPr>
          <p:cNvPr id="10" name="Rectangle 9"/>
          <p:cNvSpPr/>
          <p:nvPr/>
        </p:nvSpPr>
        <p:spPr>
          <a:xfrm>
            <a:off x="4644008" y="1124888"/>
            <a:ext cx="4392488" cy="1296000"/>
          </a:xfrm>
          <a:prstGeom prst="rect">
            <a:avLst/>
          </a:prstGeom>
          <a:solidFill>
            <a:schemeClr val="bg1"/>
          </a:solidFill>
          <a:ln w="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pPr defTabSz="1050463">
              <a:defRPr/>
            </a:pPr>
            <a:r>
              <a:rPr lang="da-DK" sz="1200" b="1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Sommerdrift: Manuel eller Automatisk</a:t>
            </a:r>
          </a:p>
          <a:p>
            <a:pPr defTabSz="1050463">
              <a:defRPr/>
            </a:pPr>
            <a:endParaRPr lang="da-DK" sz="800" b="1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pPr defTabSz="1050463">
              <a:defRPr/>
            </a:pPr>
            <a:r>
              <a:rPr lang="da-DK" sz="12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Vælges manuel bestemmer man selv hvornår ens varmeanlæg skal køre i sommer- eller vinterdrift.</a:t>
            </a:r>
          </a:p>
          <a:p>
            <a:pPr defTabSz="1050463">
              <a:defRPr/>
            </a:pPr>
            <a:endParaRPr lang="da-DK" sz="8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pPr defTabSz="1050463">
              <a:defRPr/>
            </a:pPr>
            <a:r>
              <a:rPr lang="da-DK" sz="12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Vælges automatisk vil varmeanlæget selv skifte imellem sommer- og vinterdrift int. indstillede datoer.</a:t>
            </a:r>
            <a:endParaRPr lang="da-DK" sz="1200" dirty="0">
              <a:solidFill>
                <a:schemeClr val="accent5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7504" y="2565048"/>
            <a:ext cx="4392488" cy="1296000"/>
          </a:xfrm>
          <a:prstGeom prst="rect">
            <a:avLst/>
          </a:prstGeom>
          <a:solidFill>
            <a:schemeClr val="bg1"/>
          </a:solidFill>
          <a:ln w="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r>
              <a:rPr lang="da-DK" sz="1200" b="1" dirty="0">
                <a:solidFill>
                  <a:schemeClr val="accent5"/>
                </a:solidFill>
                <a:latin typeface="Arial" pitchFamily="34" charset="0"/>
                <a:ea typeface="ＭＳ Ｐゴシック" pitchFamily="-106" charset="-128"/>
                <a:cs typeface="Arial" pitchFamily="34" charset="0"/>
              </a:rPr>
              <a:t>Ubeboet drift:</a:t>
            </a:r>
          </a:p>
          <a:p>
            <a:endParaRPr lang="da-DK" sz="800" b="1" dirty="0">
              <a:solidFill>
                <a:schemeClr val="accent5"/>
              </a:solidFill>
              <a:latin typeface="Arial" pitchFamily="34" charset="0"/>
              <a:ea typeface="ＭＳ Ｐゴシック" pitchFamily="-106" charset="-128"/>
              <a:cs typeface="Arial" pitchFamily="34" charset="0"/>
            </a:endParaRPr>
          </a:p>
          <a:p>
            <a:r>
              <a:rPr lang="da-DK" sz="1200" dirty="0">
                <a:solidFill>
                  <a:schemeClr val="accent5"/>
                </a:solidFill>
                <a:latin typeface="Arial" pitchFamily="34" charset="0"/>
                <a:ea typeface="ＭＳ Ｐゴシック" pitchFamily="-106" charset="-128"/>
                <a:cs typeface="Arial" pitchFamily="34" charset="0"/>
              </a:rPr>
              <a:t>Varmen vil køre iht. til indstilling i ubeboet tilstand.</a:t>
            </a:r>
          </a:p>
          <a:p>
            <a:r>
              <a:rPr lang="da-DK" sz="1200" dirty="0">
                <a:solidFill>
                  <a:schemeClr val="accent5"/>
                </a:solidFill>
                <a:latin typeface="Arial" pitchFamily="34" charset="0"/>
                <a:ea typeface="ＭＳ Ｐゴシック" pitchFamily="-106" charset="-128"/>
                <a:cs typeface="Arial" pitchFamily="34" charset="0"/>
              </a:rPr>
              <a:t>Temperaturen er forindstillet til 16 grader, og bør ikke sættes lavere af hensyn til bygningen.</a:t>
            </a:r>
          </a:p>
          <a:p>
            <a:endParaRPr lang="da-DK" sz="800" dirty="0">
              <a:solidFill>
                <a:schemeClr val="accent5"/>
              </a:solidFill>
              <a:latin typeface="Arial" pitchFamily="34" charset="0"/>
              <a:ea typeface="ＭＳ Ｐゴシック" pitchFamily="-106" charset="-128"/>
              <a:cs typeface="Arial" pitchFamily="34" charset="0"/>
            </a:endParaRPr>
          </a:p>
          <a:p>
            <a:r>
              <a:rPr lang="da-DK" sz="1200" dirty="0">
                <a:solidFill>
                  <a:schemeClr val="accent5"/>
                </a:solidFill>
                <a:latin typeface="Arial" pitchFamily="34" charset="0"/>
                <a:ea typeface="ＭＳ Ｐゴシック" pitchFamily="-106" charset="-128"/>
                <a:cs typeface="Arial" pitchFamily="34" charset="0"/>
              </a:rPr>
              <a:t>Ventilation vil køre iht. til indstilling f.eks. 10 min hver time.</a:t>
            </a:r>
            <a:endParaRPr lang="en-US" sz="1200" dirty="0">
              <a:solidFill>
                <a:schemeClr val="accent5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44008" y="2565048"/>
            <a:ext cx="4392488" cy="1296000"/>
          </a:xfrm>
          <a:prstGeom prst="rect">
            <a:avLst/>
          </a:prstGeom>
          <a:solidFill>
            <a:schemeClr val="bg1"/>
          </a:solidFill>
          <a:ln w="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pPr defTabSz="1050463">
              <a:defRPr/>
            </a:pPr>
            <a:r>
              <a:rPr lang="da-DK" sz="1200" b="1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Sommerdrift:</a:t>
            </a:r>
          </a:p>
          <a:p>
            <a:pPr defTabSz="1050463">
              <a:defRPr/>
            </a:pPr>
            <a:endParaRPr lang="da-DK" sz="800" b="1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pPr defTabSz="1050463">
              <a:defRPr/>
            </a:pPr>
            <a:r>
              <a:rPr lang="da-DK" sz="12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Ved sommerdrift vil der ikke blive varmet i før temperaturen kommer under indstillinger for ubeboet. I rum hvor sommerkomfort er valgt vil gulvtemperaturen forsat køre int. til indstillinger. </a:t>
            </a:r>
            <a:endParaRPr lang="da-DK" sz="1200" dirty="0">
              <a:solidFill>
                <a:schemeClr val="accent5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7504" y="4005208"/>
            <a:ext cx="4392488" cy="1296000"/>
          </a:xfrm>
          <a:prstGeom prst="rect">
            <a:avLst/>
          </a:prstGeom>
          <a:solidFill>
            <a:schemeClr val="bg1"/>
          </a:solidFill>
          <a:ln w="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r>
              <a:rPr lang="da-DK" sz="1200" b="1" dirty="0">
                <a:solidFill>
                  <a:schemeClr val="accent5"/>
                </a:solidFill>
                <a:latin typeface="Arial" pitchFamily="34" charset="0"/>
                <a:ea typeface="ＭＳ Ｐゴシック" pitchFamily="-106" charset="-128"/>
                <a:cs typeface="Arial" pitchFamily="34" charset="0"/>
              </a:rPr>
              <a:t>Frostsikring:</a:t>
            </a:r>
          </a:p>
          <a:p>
            <a:endParaRPr lang="da-DK" sz="800" b="1" dirty="0">
              <a:solidFill>
                <a:schemeClr val="accent5"/>
              </a:solidFill>
              <a:latin typeface="Arial" pitchFamily="34" charset="0"/>
              <a:ea typeface="ＭＳ Ｐゴシック" pitchFamily="-106" charset="-128"/>
              <a:cs typeface="Arial" pitchFamily="34" charset="0"/>
            </a:endParaRPr>
          </a:p>
          <a:p>
            <a:r>
              <a:rPr lang="da-DK" sz="1200" dirty="0">
                <a:solidFill>
                  <a:schemeClr val="accent5"/>
                </a:solidFill>
                <a:latin typeface="Arial" pitchFamily="34" charset="0"/>
                <a:ea typeface="ＭＳ Ｐゴシック" pitchFamily="-106" charset="-128"/>
                <a:cs typeface="Arial" pitchFamily="34" charset="0"/>
              </a:rPr>
              <a:t>Varmen vil køre iht. til indstilling i frostsikring f.eks. 5-6 gr.</a:t>
            </a:r>
          </a:p>
          <a:p>
            <a:r>
              <a:rPr lang="da-DK" sz="1200" dirty="0">
                <a:solidFill>
                  <a:schemeClr val="accent5"/>
                </a:solidFill>
                <a:latin typeface="Arial" pitchFamily="34" charset="0"/>
                <a:ea typeface="ＭＳ Ｐゴシック" pitchFamily="-106" charset="-128"/>
                <a:cs typeface="Arial" pitchFamily="34" charset="0"/>
              </a:rPr>
              <a:t>Ventilation vil køre iht. til indstilling f.eks. 10 min hver time.</a:t>
            </a:r>
          </a:p>
          <a:p>
            <a:endParaRPr lang="da-DK" sz="800" dirty="0">
              <a:solidFill>
                <a:schemeClr val="accent5"/>
              </a:solidFill>
              <a:latin typeface="Arial" pitchFamily="34" charset="0"/>
              <a:ea typeface="ＭＳ Ｐゴシック" pitchFamily="-106" charset="-128"/>
              <a:cs typeface="Arial" pitchFamily="34" charset="0"/>
            </a:endParaRPr>
          </a:p>
          <a:p>
            <a:r>
              <a:rPr lang="da-DK" sz="1200" dirty="0">
                <a:solidFill>
                  <a:schemeClr val="accent5"/>
                </a:solidFill>
                <a:latin typeface="Arial" pitchFamily="34" charset="0"/>
                <a:ea typeface="ＭＳ Ｐゴシック" pitchFamily="-106" charset="-128"/>
                <a:cs typeface="Arial" pitchFamily="34" charset="0"/>
              </a:rPr>
              <a:t>Bemærk at frostsikrings funktionen er primert beregnet til fritidshuse.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644008" y="4005208"/>
            <a:ext cx="4392488" cy="1296000"/>
          </a:xfrm>
          <a:prstGeom prst="rect">
            <a:avLst/>
          </a:prstGeom>
          <a:solidFill>
            <a:schemeClr val="bg1"/>
          </a:solidFill>
          <a:ln w="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pPr defTabSz="1050463">
              <a:defRPr/>
            </a:pPr>
            <a:r>
              <a:rPr lang="da-DK" sz="1200" b="1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Vinterdrift:</a:t>
            </a:r>
          </a:p>
          <a:p>
            <a:pPr defTabSz="1050463">
              <a:defRPr/>
            </a:pPr>
            <a:endParaRPr lang="da-DK" sz="800" b="1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r>
              <a:rPr lang="da-DK" sz="12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Varmen vil </a:t>
            </a:r>
            <a:r>
              <a:rPr lang="da-DK" sz="1200" dirty="0">
                <a:solidFill>
                  <a:schemeClr val="accent5"/>
                </a:solidFill>
                <a:latin typeface="Arial" pitchFamily="34" charset="0"/>
                <a:ea typeface="ＭＳ Ｐゴシック" pitchFamily="-106" charset="-128"/>
                <a:cs typeface="Arial" pitchFamily="34" charset="0"/>
              </a:rPr>
              <a:t>vil køre iht. til indstillede temperature og tider for, normal, dag og nat.</a:t>
            </a:r>
            <a:endParaRPr lang="da-DK" sz="1200" dirty="0">
              <a:solidFill>
                <a:schemeClr val="accent5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07504" y="5445368"/>
            <a:ext cx="4392488" cy="1296000"/>
          </a:xfrm>
          <a:prstGeom prst="rect">
            <a:avLst/>
          </a:prstGeom>
          <a:solidFill>
            <a:schemeClr val="bg1"/>
          </a:solidFill>
          <a:ln w="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pPr defTabSz="1050463">
              <a:defRPr/>
            </a:pPr>
            <a:r>
              <a:rPr lang="da-DK" sz="1200" b="1" dirty="0">
                <a:solidFill>
                  <a:schemeClr val="accent5"/>
                </a:solidFill>
                <a:latin typeface="Arial" pitchFamily="34" charset="0"/>
                <a:ea typeface="ＭＳ Ｐゴシック" pitchFamily="-106" charset="-128"/>
                <a:cs typeface="Arial" pitchFamily="34" charset="0"/>
              </a:rPr>
              <a:t>Gæstetilstand:</a:t>
            </a:r>
          </a:p>
          <a:p>
            <a:pPr defTabSz="1050463">
              <a:defRPr/>
            </a:pPr>
            <a:endParaRPr lang="da-DK" sz="800" dirty="0">
              <a:solidFill>
                <a:schemeClr val="accent5"/>
              </a:solidFill>
              <a:latin typeface="Arial" pitchFamily="34" charset="0"/>
              <a:ea typeface="ＭＳ Ｐゴシック" pitchFamily="-106" charset="-128"/>
              <a:cs typeface="Arial" pitchFamily="34" charset="0"/>
            </a:endParaRPr>
          </a:p>
          <a:p>
            <a:pPr defTabSz="1050463">
              <a:defRPr/>
            </a:pPr>
            <a:r>
              <a:rPr lang="da-DK" sz="1200" dirty="0">
                <a:solidFill>
                  <a:schemeClr val="accent5"/>
                </a:solidFill>
                <a:latin typeface="Arial" pitchFamily="34" charset="0"/>
                <a:ea typeface="ＭＳ Ｐゴシック" pitchFamily="-106" charset="-128"/>
                <a:cs typeface="Arial" pitchFamily="34" charset="0"/>
              </a:rPr>
              <a:t>Gæstetilstand reducere den ønskede temperatur udvalgte rum typisk (køkken, stue og bryggers) til dagtemperatur og hæve ventilationen til trin 3.</a:t>
            </a:r>
          </a:p>
          <a:p>
            <a:pPr defTabSz="1050463">
              <a:defRPr/>
            </a:pPr>
            <a:r>
              <a:rPr lang="da-DK" sz="1200" dirty="0">
                <a:solidFill>
                  <a:schemeClr val="accent5"/>
                </a:solidFill>
                <a:latin typeface="Arial" pitchFamily="34" charset="0"/>
                <a:ea typeface="ＭＳ Ｐゴシック" pitchFamily="-106" charset="-128"/>
                <a:cs typeface="Arial" pitchFamily="34" charset="0"/>
              </a:rPr>
              <a:t>Gæstetilstanden vil være aktiv indtil den annulleres eller hustildstanden skifter til nat eller ude.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644008" y="5445368"/>
            <a:ext cx="4392488" cy="1296000"/>
          </a:xfrm>
          <a:prstGeom prst="rect">
            <a:avLst/>
          </a:prstGeom>
          <a:solidFill>
            <a:schemeClr val="bg1"/>
          </a:solidFill>
          <a:ln w="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r>
              <a:rPr lang="da-DK" sz="1200" b="1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Fridag:</a:t>
            </a:r>
          </a:p>
          <a:p>
            <a:endParaRPr lang="da-DK" sz="800" b="1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r>
              <a:rPr lang="da-DK" sz="12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Fridags funktionen bruges hvis men er hjemme på en hverdag og ikke ønsker at temperaturen ændres iht. Urfunktioner </a:t>
            </a:r>
          </a:p>
          <a:p>
            <a:r>
              <a:rPr lang="da-DK" sz="12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f.eks. dag- eller nat temperatur. Forlades huset vil fridags funktionen blive annulleret.</a:t>
            </a:r>
            <a:endParaRPr lang="en-US" sz="12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43808" y="33265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dirty="0">
                <a:solidFill>
                  <a:srgbClr val="58595B"/>
                </a:solidFill>
                <a:latin typeface="Arial" pitchFamily="34" charset="0"/>
                <a:cs typeface="Arial" pitchFamily="34" charset="0"/>
              </a:rPr>
              <a:t>Info om drift- og systemformer</a:t>
            </a:r>
            <a:endParaRPr lang="en-US" dirty="0">
              <a:solidFill>
                <a:srgbClr val="58595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596336" y="11663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10" y="306004"/>
            <a:ext cx="2128242" cy="50051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612" y="302460"/>
            <a:ext cx="334116" cy="360039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8529626" y="662499"/>
            <a:ext cx="4748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000" dirty="0">
                <a:solidFill>
                  <a:schemeClr val="accent5"/>
                </a:solidFill>
                <a:latin typeface="Arial MT Pro Light" panose="020B0302020202020204" pitchFamily="34" charset="0"/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8650920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980728"/>
            <a:ext cx="9144000" cy="5877272"/>
          </a:xfrm>
          <a:prstGeom prst="rect">
            <a:avLst/>
          </a:prstGeom>
          <a:solidFill>
            <a:srgbClr val="46B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" name="Rectangle 7"/>
          <p:cNvSpPr/>
          <p:nvPr/>
        </p:nvSpPr>
        <p:spPr>
          <a:xfrm>
            <a:off x="107504" y="1160832"/>
            <a:ext cx="2232248" cy="86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endParaRPr lang="da-DK" sz="1200" dirty="0">
              <a:latin typeface="Arial" pitchFamily="34" charset="0"/>
              <a:ea typeface="ＭＳ Ｐゴシック" pitchFamily="-106" charset="-128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44008" y="1160832"/>
            <a:ext cx="4392488" cy="5508528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pPr lvl="0"/>
            <a:r>
              <a:rPr lang="da-DK" sz="1100" b="1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Info!</a:t>
            </a:r>
          </a:p>
          <a:p>
            <a:pPr lvl="0"/>
            <a:r>
              <a:rPr lang="da-DK" sz="1100" b="1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1. IHC Automatisk</a:t>
            </a:r>
          </a:p>
          <a:p>
            <a:pPr lvl="0"/>
            <a:r>
              <a:rPr lang="da-DK" sz="11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Ventilationsanlægget køre iht. indstillinger i IHC projektet, f.eks.     trin 1. når man er gået i seng eller har trykket sluk alt og forladt huse, trin 2. når man er hjemme og trin 3. hvis man har aktiveret gæstetilstand.</a:t>
            </a:r>
          </a:p>
          <a:p>
            <a:pPr lvl="0"/>
            <a:endParaRPr lang="da-DK" sz="4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da-DK" sz="11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Det er ikke muligt selv at vælge hastighed, temperatur eller driftsform i denne indstilling.</a:t>
            </a:r>
          </a:p>
          <a:p>
            <a:pPr lvl="0"/>
            <a:endParaRPr lang="en-US" sz="11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pPr lvl="0">
              <a:defRPr/>
            </a:pPr>
            <a:r>
              <a:rPr lang="da-DK" sz="1100" b="1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2. IHC Manuel</a:t>
            </a:r>
          </a:p>
          <a:p>
            <a:pPr lvl="0">
              <a:defRPr/>
            </a:pPr>
            <a:r>
              <a:rPr lang="da-DK" sz="11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I denne indstilling kan man selv vælge hastighed, temperatur</a:t>
            </a:r>
          </a:p>
          <a:p>
            <a:pPr lvl="0">
              <a:defRPr/>
            </a:pPr>
            <a:r>
              <a:rPr lang="da-DK" sz="11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og driftsform.</a:t>
            </a:r>
            <a:endParaRPr lang="en-US" sz="11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pPr lvl="0"/>
            <a:endParaRPr lang="da-DK" sz="11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da-DK" sz="1100" b="1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3. Nilan Panelstyret</a:t>
            </a:r>
          </a:p>
          <a:p>
            <a:pPr lvl="0"/>
            <a:r>
              <a:rPr lang="da-DK" sz="11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I denne indstilling styret iht. indstillinger i Nilan styre panelet</a:t>
            </a:r>
          </a:p>
          <a:p>
            <a:pPr lvl="0"/>
            <a:r>
              <a:rPr lang="da-DK" sz="11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og intet styres fra IHC Control systemet.</a:t>
            </a:r>
          </a:p>
          <a:p>
            <a:pPr lvl="0"/>
            <a:endParaRPr lang="da-DK" sz="11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da-DK" sz="1100" b="1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4. Automatisk</a:t>
            </a:r>
          </a:p>
          <a:p>
            <a:pPr lvl="0"/>
            <a:r>
              <a:rPr lang="da-DK" sz="11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Ved driftsformen ”automatisk” styre ventilationsanlægget selv </a:t>
            </a:r>
          </a:p>
          <a:p>
            <a:pPr lvl="0"/>
            <a:r>
              <a:rPr lang="da-DK" sz="11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by-pass og kald på varme iht. indstillinger ventilationsstyringen. </a:t>
            </a:r>
            <a:endParaRPr lang="en-US" sz="11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pPr lvl="0"/>
            <a:endParaRPr lang="en-US" sz="11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da-DK" sz="1100" b="1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5. Varme</a:t>
            </a:r>
          </a:p>
          <a:p>
            <a:pPr lvl="0"/>
            <a:r>
              <a:rPr lang="da-DK" sz="11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Ved driftsformen ”varme” vil ventilationsanlægget kalde på varme iht. den ønskede temperatur, og by-pass funktionen vil ikke være i drift. For at hæve indblæsningstemperaturen kræver en varmeflade i ventilationsanlægget.</a:t>
            </a:r>
          </a:p>
          <a:p>
            <a:pPr lvl="0"/>
            <a:r>
              <a:rPr lang="da-DK" sz="11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En evt. kølefunktion vil ikke være aktiv i denne driftsform.</a:t>
            </a:r>
          </a:p>
          <a:p>
            <a:pPr lvl="0"/>
            <a:endParaRPr lang="da-DK" sz="11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da-DK" sz="1100" b="1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6. Køl</a:t>
            </a:r>
          </a:p>
          <a:p>
            <a:pPr lvl="0"/>
            <a:r>
              <a:rPr lang="da-DK" sz="11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Ved driftsformen ”køl” vil ventilationsanlægget ikke kalde på varme. Har ventilationsanlægget en køle funktion ved den være aktiv efter behov.</a:t>
            </a:r>
            <a:endParaRPr lang="en-US" sz="11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pPr defTabSz="1050463">
              <a:defRPr/>
            </a:pPr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da-DK" sz="110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7504" y="2089738"/>
            <a:ext cx="2232248" cy="86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endParaRPr lang="en-US" sz="1200" dirty="0"/>
          </a:p>
        </p:txBody>
      </p:sp>
      <p:sp>
        <p:nvSpPr>
          <p:cNvPr id="13" name="Rectangle 12"/>
          <p:cNvSpPr/>
          <p:nvPr/>
        </p:nvSpPr>
        <p:spPr>
          <a:xfrm>
            <a:off x="107504" y="3018644"/>
            <a:ext cx="2232248" cy="86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endParaRPr lang="da-DK" sz="1200" dirty="0">
              <a:latin typeface="Arial" pitchFamily="34" charset="0"/>
              <a:ea typeface="ＭＳ Ｐゴシック" pitchFamily="-106" charset="-128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07504" y="3947550"/>
            <a:ext cx="2232248" cy="86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pPr defTabSz="1050463">
              <a:defRPr/>
            </a:pPr>
            <a:endParaRPr lang="da-DK" sz="1200" dirty="0">
              <a:latin typeface="Arial" pitchFamily="34" charset="0"/>
              <a:ea typeface="ＭＳ Ｐゴシック" pitchFamily="-106" charset="-128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43808" y="33265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dirty="0">
                <a:solidFill>
                  <a:srgbClr val="58595A"/>
                </a:solidFill>
                <a:latin typeface="Arial" pitchFamily="34" charset="0"/>
                <a:cs typeface="Arial" pitchFamily="34" charset="0"/>
              </a:rPr>
              <a:t>Ventilationsstyring</a:t>
            </a:r>
            <a:endParaRPr lang="en-US" dirty="0">
              <a:solidFill>
                <a:srgbClr val="58595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7504" y="4876456"/>
            <a:ext cx="2232248" cy="86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endParaRPr lang="da-DK" sz="1200" dirty="0">
              <a:latin typeface="Arial" pitchFamily="34" charset="0"/>
              <a:ea typeface="ＭＳ Ｐゴシック" pitchFamily="-106" charset="-128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7504" y="5805360"/>
            <a:ext cx="2232248" cy="86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pPr defTabSz="1050463">
              <a:defRPr/>
            </a:pPr>
            <a:endParaRPr lang="da-DK" sz="1200" dirty="0">
              <a:latin typeface="Arial" pitchFamily="34" charset="0"/>
              <a:ea typeface="ＭＳ Ｐゴシック" pitchFamily="-106" charset="-128"/>
              <a:cs typeface="Arial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483768" y="1160832"/>
            <a:ext cx="2016224" cy="86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ctr" anchorCtr="0"/>
          <a:lstStyle/>
          <a:p>
            <a:pPr lvl="0"/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da-DK" sz="11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Nødstop: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483768" y="2089738"/>
            <a:ext cx="2016224" cy="86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ctr" anchorCtr="0"/>
          <a:lstStyle/>
          <a:p>
            <a:pPr marL="228600" lvl="0" indent="-228600"/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da-DK" sz="11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1. IHC Automatisk</a:t>
            </a:r>
            <a:endParaRPr lang="da-DK" sz="8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pPr marL="228600" lvl="0" indent="-228600"/>
            <a:endParaRPr lang="da-DK" sz="4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da-DK" sz="11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   2. IHC Manuelt</a:t>
            </a:r>
          </a:p>
          <a:p>
            <a:pPr lvl="0"/>
            <a:endParaRPr lang="da-DK" sz="4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da-DK" sz="11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   3. Nilan Panelstyret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483768" y="3018644"/>
            <a:ext cx="2016224" cy="86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ctr" anchorCtr="0"/>
          <a:lstStyle/>
          <a:p>
            <a:pPr lvl="0"/>
            <a:r>
              <a:rPr lang="da-DK" sz="11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   4. Automatisk</a:t>
            </a:r>
          </a:p>
          <a:p>
            <a:pPr lvl="0"/>
            <a:endParaRPr lang="da-DK" sz="4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da-DK" sz="11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   5. Varme</a:t>
            </a:r>
          </a:p>
          <a:p>
            <a:pPr lvl="0"/>
            <a:endParaRPr lang="da-DK" sz="4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da-DK" sz="11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   6. Køl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483768" y="3947550"/>
            <a:ext cx="2016224" cy="86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72000" rIns="72000" rtlCol="0" anchor="ctr" anchorCtr="0"/>
          <a:lstStyle/>
          <a:p>
            <a:pPr lvl="0"/>
            <a:r>
              <a:rPr lang="da-DK" sz="11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Ventilationstrin</a:t>
            </a:r>
            <a:endParaRPr lang="en-US" sz="11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483768" y="4876456"/>
            <a:ext cx="2016224" cy="86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72000" rIns="72000" rtlCol="0" anchor="ctr" anchorCtr="0"/>
          <a:lstStyle/>
          <a:p>
            <a:pPr lvl="0"/>
            <a:r>
              <a:rPr lang="da-DK" sz="11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Temperatur ønske</a:t>
            </a:r>
            <a:endParaRPr lang="en-US" sz="11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483768" y="5805360"/>
            <a:ext cx="2016224" cy="86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72000" rIns="72000" rtlCol="0" anchor="ctr" anchorCtr="0"/>
          <a:lstStyle/>
          <a:p>
            <a:pPr marL="457200" lvl="0" indent="-457200"/>
            <a:r>
              <a:rPr lang="da-DK" sz="11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Tid høj ventilation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029602" y="3086446"/>
            <a:ext cx="470390" cy="198538"/>
          </a:xfrm>
          <a:prstGeom prst="rect">
            <a:avLst/>
          </a:prstGeom>
          <a:noFill/>
        </p:spPr>
        <p:txBody>
          <a:bodyPr wrap="square" lIns="74697" tIns="37349" rIns="74697" bIns="37349" rtlCol="0">
            <a:spAutoFit/>
          </a:bodyPr>
          <a:lstStyle/>
          <a:p>
            <a:r>
              <a:rPr lang="da-DK" sz="8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Se info</a:t>
            </a:r>
            <a:endParaRPr lang="en-US" sz="8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67197"/>
            <a:ext cx="2088232" cy="477627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7596336" y="11663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7" name="TextBox 26"/>
          <p:cNvSpPr txBox="1"/>
          <p:nvPr/>
        </p:nvSpPr>
        <p:spPr>
          <a:xfrm>
            <a:off x="4015035" y="2132856"/>
            <a:ext cx="470390" cy="198538"/>
          </a:xfrm>
          <a:prstGeom prst="rect">
            <a:avLst/>
          </a:prstGeom>
          <a:noFill/>
        </p:spPr>
        <p:txBody>
          <a:bodyPr wrap="square" lIns="74697" tIns="37349" rIns="74697" bIns="37349" rtlCol="0">
            <a:spAutoFit/>
          </a:bodyPr>
          <a:lstStyle/>
          <a:p>
            <a:r>
              <a:rPr lang="da-DK" sz="800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Se info</a:t>
            </a:r>
            <a:endParaRPr lang="en-US" sz="8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10" y="306004"/>
            <a:ext cx="2128242" cy="50051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612" y="302460"/>
            <a:ext cx="334116" cy="36003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8529626" y="662499"/>
            <a:ext cx="4748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000" dirty="0">
                <a:solidFill>
                  <a:schemeClr val="accent5"/>
                </a:solidFill>
                <a:latin typeface="Arial MT Pro Light" panose="020B0302020202020204" pitchFamily="34" charset="0"/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11579766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13704" y="980728"/>
            <a:ext cx="9144001" cy="5877272"/>
          </a:xfrm>
          <a:prstGeom prst="rect">
            <a:avLst/>
          </a:prstGeom>
          <a:solidFill>
            <a:srgbClr val="46B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" name="Rectangle 7"/>
          <p:cNvSpPr/>
          <p:nvPr/>
        </p:nvSpPr>
        <p:spPr>
          <a:xfrm>
            <a:off x="107504" y="1160824"/>
            <a:ext cx="4392488" cy="68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Entré / Gang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44008" y="1160824"/>
            <a:ext cx="4392488" cy="68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Køkken / Alrum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7504" y="1975489"/>
            <a:ext cx="4392488" cy="68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Bryggers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44008" y="1975489"/>
            <a:ext cx="4392488" cy="68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Opholdsstue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7504" y="2790154"/>
            <a:ext cx="4392488" cy="68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Værelse 1.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44008" y="2790154"/>
            <a:ext cx="4392488" cy="68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Soveværelse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7504" y="3604819"/>
            <a:ext cx="4392488" cy="68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Værelse 2.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644008" y="3604819"/>
            <a:ext cx="4392488" cy="68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Walk-in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7504" y="4419484"/>
            <a:ext cx="4392488" cy="68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Multirum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644008" y="4419484"/>
            <a:ext cx="4392488" cy="68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Bad 1.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7504" y="5234149"/>
            <a:ext cx="4392488" cy="68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Kontor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644008" y="5234149"/>
            <a:ext cx="4392488" cy="68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Bad 2.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15816" y="323364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dirty="0">
                <a:solidFill>
                  <a:srgbClr val="58595B"/>
                </a:solidFill>
                <a:latin typeface="Arial" pitchFamily="34" charset="0"/>
                <a:cs typeface="Arial" pitchFamily="34" charset="0"/>
              </a:rPr>
              <a:t>Rumtemperatur styring</a:t>
            </a:r>
            <a:endParaRPr lang="en-US" dirty="0">
              <a:solidFill>
                <a:srgbClr val="58595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7504" y="6048815"/>
            <a:ext cx="4392488" cy="68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644008" y="6048815"/>
            <a:ext cx="4392488" cy="684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Depot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kstfelt 1"/>
          <p:cNvSpPr txBox="1"/>
          <p:nvPr/>
        </p:nvSpPr>
        <p:spPr>
          <a:xfrm>
            <a:off x="107504" y="1628800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1.</a:t>
            </a:r>
          </a:p>
        </p:txBody>
      </p:sp>
      <p:sp>
        <p:nvSpPr>
          <p:cNvPr id="25" name="Tekstfelt 24"/>
          <p:cNvSpPr txBox="1"/>
          <p:nvPr/>
        </p:nvSpPr>
        <p:spPr>
          <a:xfrm>
            <a:off x="107504" y="2448154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2.</a:t>
            </a:r>
          </a:p>
        </p:txBody>
      </p:sp>
      <p:sp>
        <p:nvSpPr>
          <p:cNvPr id="27" name="Tekstfelt 26"/>
          <p:cNvSpPr txBox="1"/>
          <p:nvPr/>
        </p:nvSpPr>
        <p:spPr>
          <a:xfrm>
            <a:off x="107504" y="3254395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3.</a:t>
            </a:r>
          </a:p>
        </p:txBody>
      </p:sp>
      <p:sp>
        <p:nvSpPr>
          <p:cNvPr id="28" name="Tekstfelt 27"/>
          <p:cNvSpPr txBox="1"/>
          <p:nvPr/>
        </p:nvSpPr>
        <p:spPr>
          <a:xfrm>
            <a:off x="107504" y="4063517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4.</a:t>
            </a:r>
          </a:p>
        </p:txBody>
      </p:sp>
      <p:sp>
        <p:nvSpPr>
          <p:cNvPr id="29" name="Tekstfelt 28"/>
          <p:cNvSpPr txBox="1"/>
          <p:nvPr/>
        </p:nvSpPr>
        <p:spPr>
          <a:xfrm>
            <a:off x="107504" y="4872638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5.</a:t>
            </a:r>
          </a:p>
        </p:txBody>
      </p:sp>
      <p:sp>
        <p:nvSpPr>
          <p:cNvPr id="30" name="Tekstfelt 29"/>
          <p:cNvSpPr txBox="1"/>
          <p:nvPr/>
        </p:nvSpPr>
        <p:spPr>
          <a:xfrm>
            <a:off x="107504" y="5696280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6.</a:t>
            </a:r>
          </a:p>
        </p:txBody>
      </p:sp>
      <p:sp>
        <p:nvSpPr>
          <p:cNvPr id="31" name="Tekstfelt 30"/>
          <p:cNvSpPr txBox="1"/>
          <p:nvPr/>
        </p:nvSpPr>
        <p:spPr>
          <a:xfrm>
            <a:off x="107504" y="6507148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7.</a:t>
            </a:r>
          </a:p>
        </p:txBody>
      </p:sp>
      <p:sp>
        <p:nvSpPr>
          <p:cNvPr id="32" name="Tekstfelt 31"/>
          <p:cNvSpPr txBox="1"/>
          <p:nvPr/>
        </p:nvSpPr>
        <p:spPr>
          <a:xfrm>
            <a:off x="4644008" y="1628800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8.</a:t>
            </a:r>
          </a:p>
        </p:txBody>
      </p:sp>
      <p:sp>
        <p:nvSpPr>
          <p:cNvPr id="33" name="Tekstfelt 32"/>
          <p:cNvSpPr txBox="1"/>
          <p:nvPr/>
        </p:nvSpPr>
        <p:spPr>
          <a:xfrm>
            <a:off x="4644008" y="2443229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9.</a:t>
            </a:r>
          </a:p>
        </p:txBody>
      </p:sp>
      <p:sp>
        <p:nvSpPr>
          <p:cNvPr id="34" name="Tekstfelt 33"/>
          <p:cNvSpPr txBox="1"/>
          <p:nvPr/>
        </p:nvSpPr>
        <p:spPr>
          <a:xfrm>
            <a:off x="4644008" y="3254394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10.</a:t>
            </a:r>
          </a:p>
        </p:txBody>
      </p:sp>
      <p:sp>
        <p:nvSpPr>
          <p:cNvPr id="35" name="Tekstfelt 34"/>
          <p:cNvSpPr txBox="1"/>
          <p:nvPr/>
        </p:nvSpPr>
        <p:spPr>
          <a:xfrm>
            <a:off x="4644008" y="4063516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11.</a:t>
            </a:r>
          </a:p>
        </p:txBody>
      </p:sp>
      <p:sp>
        <p:nvSpPr>
          <p:cNvPr id="36" name="Tekstfelt 35"/>
          <p:cNvSpPr txBox="1"/>
          <p:nvPr/>
        </p:nvSpPr>
        <p:spPr>
          <a:xfrm>
            <a:off x="4644008" y="4872638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12.</a:t>
            </a:r>
          </a:p>
        </p:txBody>
      </p:sp>
      <p:sp>
        <p:nvSpPr>
          <p:cNvPr id="38" name="Tekstfelt 37"/>
          <p:cNvSpPr txBox="1"/>
          <p:nvPr/>
        </p:nvSpPr>
        <p:spPr>
          <a:xfrm>
            <a:off x="4644008" y="5696279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13.</a:t>
            </a:r>
          </a:p>
        </p:txBody>
      </p:sp>
      <p:sp>
        <p:nvSpPr>
          <p:cNvPr id="39" name="Tekstfelt 38"/>
          <p:cNvSpPr txBox="1"/>
          <p:nvPr/>
        </p:nvSpPr>
        <p:spPr>
          <a:xfrm>
            <a:off x="4644008" y="6507147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14.</a:t>
            </a:r>
          </a:p>
        </p:txBody>
      </p:sp>
      <p:sp>
        <p:nvSpPr>
          <p:cNvPr id="37" name="Rectangle 36"/>
          <p:cNvSpPr/>
          <p:nvPr/>
        </p:nvSpPr>
        <p:spPr>
          <a:xfrm>
            <a:off x="7596336" y="11663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10" y="306004"/>
            <a:ext cx="2128242" cy="500511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612" y="302460"/>
            <a:ext cx="334116" cy="360039"/>
          </a:xfrm>
          <a:prstGeom prst="rect">
            <a:avLst/>
          </a:prstGeom>
        </p:spPr>
      </p:pic>
      <p:sp>
        <p:nvSpPr>
          <p:cNvPr id="43" name="Rectangle 42"/>
          <p:cNvSpPr/>
          <p:nvPr/>
        </p:nvSpPr>
        <p:spPr>
          <a:xfrm>
            <a:off x="8529626" y="662499"/>
            <a:ext cx="4748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000" dirty="0">
                <a:solidFill>
                  <a:schemeClr val="accent5"/>
                </a:solidFill>
                <a:latin typeface="Arial MT Pro Light" panose="020B0302020202020204" pitchFamily="34" charset="0"/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41378269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992" y="4206872"/>
            <a:ext cx="9144992" cy="2750520"/>
          </a:xfrm>
          <a:prstGeom prst="rect">
            <a:avLst/>
          </a:prstGeom>
          <a:solidFill>
            <a:srgbClr val="46B7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2" name="TextBox 31"/>
          <p:cNvSpPr txBox="1"/>
          <p:nvPr/>
        </p:nvSpPr>
        <p:spPr>
          <a:xfrm>
            <a:off x="179512" y="4365104"/>
            <a:ext cx="4320000" cy="46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512" y="4991337"/>
            <a:ext cx="4320000" cy="46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512" y="5607188"/>
            <a:ext cx="4320000" cy="46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44488" y="4365104"/>
            <a:ext cx="4320000" cy="46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4488" y="4985638"/>
            <a:ext cx="4320000" cy="46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4488" y="5607188"/>
            <a:ext cx="4320000" cy="46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512" y="6223087"/>
            <a:ext cx="2088000" cy="46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44488" y="6223087"/>
            <a:ext cx="2088000" cy="46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5"/>
          <p:cNvSpPr txBox="1"/>
          <p:nvPr/>
        </p:nvSpPr>
        <p:spPr>
          <a:xfrm>
            <a:off x="2411512" y="6223039"/>
            <a:ext cx="2088000" cy="46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6876488" y="6223039"/>
            <a:ext cx="2088000" cy="46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" t="28110" r="11" b="18974"/>
          <a:stretch/>
        </p:blipFill>
        <p:spPr>
          <a:xfrm>
            <a:off x="-992" y="980728"/>
            <a:ext cx="9144992" cy="322614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524328" y="241769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10" y="306004"/>
            <a:ext cx="2128242" cy="500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6327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0" y="980728"/>
            <a:ext cx="9144000" cy="5877272"/>
          </a:xfrm>
          <a:prstGeom prst="rect">
            <a:avLst/>
          </a:prstGeom>
          <a:solidFill>
            <a:srgbClr val="46B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0" name="Rectangle 9"/>
          <p:cNvSpPr/>
          <p:nvPr/>
        </p:nvSpPr>
        <p:spPr>
          <a:xfrm>
            <a:off x="4644008" y="1078016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7504" y="1906108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44008" y="1906108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7504" y="3562292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44008" y="3562292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07504" y="4390384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36000" rIns="0" bIns="72000" rtlCol="0" anchor="ctr" anchorCtr="0"/>
          <a:lstStyle/>
          <a:p>
            <a:endParaRPr lang="da-DK" sz="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644008" y="4390384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36000" rIns="0" bIns="72000" rtlCol="0" anchor="ctr" anchorCtr="0"/>
          <a:lstStyle/>
          <a:p>
            <a:endParaRPr lang="da-DK" sz="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07504" y="5218476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36000" rIns="0" bIns="72000" rtlCol="0" anchor="ctr" anchorCtr="0"/>
          <a:lstStyle/>
          <a:p>
            <a:endParaRPr lang="da-DK" sz="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644008" y="5218476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36000" rIns="0" bIns="72000" rtlCol="0" anchor="ctr" anchorCtr="0"/>
          <a:lstStyle/>
          <a:p>
            <a:endParaRPr lang="da-DK" sz="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07504" y="6046568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36000" rIns="0" bIns="72000" rtlCol="0" anchor="ctr" anchorCtr="0"/>
          <a:lstStyle/>
          <a:p>
            <a:endParaRPr lang="da-DK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644008" y="6046568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36000" rIns="0" bIns="72000" rtlCol="0" anchor="ctr" anchorCtr="0"/>
          <a:lstStyle/>
          <a:p>
            <a:endParaRPr lang="da-DK" sz="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7504" y="1078016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2"/>
          <p:cNvSpPr/>
          <p:nvPr/>
        </p:nvSpPr>
        <p:spPr>
          <a:xfrm>
            <a:off x="107504" y="2734200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3"/>
          <p:cNvSpPr/>
          <p:nvPr/>
        </p:nvSpPr>
        <p:spPr>
          <a:xfrm>
            <a:off x="4644008" y="2734200"/>
            <a:ext cx="4392000" cy="694800"/>
          </a:xfrm>
          <a:prstGeom prst="rect">
            <a:avLst/>
          </a:prstGeom>
          <a:solidFill>
            <a:schemeClr val="bg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668344" y="26064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10" y="306004"/>
            <a:ext cx="2128242" cy="50051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612" y="302460"/>
            <a:ext cx="334116" cy="360039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8529626" y="662499"/>
            <a:ext cx="4748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000" dirty="0">
                <a:solidFill>
                  <a:schemeClr val="accent5"/>
                </a:solidFill>
                <a:latin typeface="Arial MT Pro Light" panose="020B0302020202020204" pitchFamily="34" charset="0"/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19404623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980728"/>
            <a:ext cx="9144000" cy="5877272"/>
          </a:xfrm>
          <a:prstGeom prst="rect">
            <a:avLst/>
          </a:prstGeom>
          <a:solidFill>
            <a:srgbClr val="46B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" name="Rectangle 7"/>
          <p:cNvSpPr/>
          <p:nvPr/>
        </p:nvSpPr>
        <p:spPr>
          <a:xfrm>
            <a:off x="107504" y="1124656"/>
            <a:ext cx="4392488" cy="792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7504" y="2061962"/>
            <a:ext cx="4392488" cy="792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7504" y="2999268"/>
            <a:ext cx="4392488" cy="792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7504" y="5811188"/>
            <a:ext cx="4392488" cy="864096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07504" y="4873880"/>
            <a:ext cx="4392488" cy="792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54000" y="5343019"/>
            <a:ext cx="3168352" cy="246221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07504" y="3936574"/>
            <a:ext cx="4392488" cy="792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596336" y="26064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7" name="Rectangle 16"/>
          <p:cNvSpPr/>
          <p:nvPr/>
        </p:nvSpPr>
        <p:spPr>
          <a:xfrm>
            <a:off x="4626319" y="1124656"/>
            <a:ext cx="4392488" cy="792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626319" y="2061962"/>
            <a:ext cx="4392488" cy="792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626319" y="2999268"/>
            <a:ext cx="4392488" cy="792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626319" y="5811188"/>
            <a:ext cx="4392488" cy="864096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626319" y="4873880"/>
            <a:ext cx="4392488" cy="792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626319" y="3936574"/>
            <a:ext cx="4392488" cy="792000"/>
          </a:xfrm>
          <a:prstGeom prst="rect">
            <a:avLst/>
          </a:prstGeom>
          <a:solidFill>
            <a:schemeClr val="bg1"/>
          </a:solidFill>
          <a:ln w="0" cmpd="dbl">
            <a:noFill/>
          </a:ln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10" y="306004"/>
            <a:ext cx="2128242" cy="50051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612" y="302460"/>
            <a:ext cx="334116" cy="360039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8529626" y="662499"/>
            <a:ext cx="4748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000" dirty="0">
                <a:solidFill>
                  <a:schemeClr val="accent5"/>
                </a:solidFill>
                <a:latin typeface="Arial MT Pro Light" panose="020B0302020202020204" pitchFamily="34" charset="0"/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964195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4644008" y="980728"/>
            <a:ext cx="4392000" cy="6948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Konstant lys til det bliver lyst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7504" y="1814833"/>
            <a:ext cx="4392000" cy="6948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Tænd / sluk udvendigt lys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44008" y="1814833"/>
            <a:ext cx="4392000" cy="6948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Konstant lys ved gæstetilstand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7504" y="3483043"/>
            <a:ext cx="4392000" cy="6948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Konstant lys ved ikke ude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44008" y="3483043"/>
            <a:ext cx="4392000" cy="6948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Sluk lys ved nat tryk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1" y="332656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a-DK" dirty="0">
                <a:solidFill>
                  <a:srgbClr val="58595B"/>
                </a:solidFill>
                <a:latin typeface="Arial" pitchFamily="34" charset="0"/>
                <a:cs typeface="Arial" pitchFamily="34" charset="0"/>
              </a:rPr>
              <a:t>Styring af udvendigt lys og hjemmesimulering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7504" y="4317148"/>
            <a:ext cx="4392000" cy="6948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36000" rIns="0" bIns="72000" rtlCol="0" anchor="ctr" anchorCtr="0"/>
          <a:lstStyle/>
          <a:p>
            <a:endParaRPr lang="da-DK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644008" y="4317148"/>
            <a:ext cx="4392000" cy="6948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36000" rIns="0" bIns="72000" rtlCol="0" anchor="ctr" anchorCtr="0"/>
          <a:lstStyle/>
          <a:p>
            <a:endParaRPr lang="da-DK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07504" y="5151253"/>
            <a:ext cx="4392000" cy="6948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36000" rIns="0" bIns="72000" rtlCol="0" anchor="ctr" anchorCtr="0"/>
          <a:lstStyle/>
          <a:p>
            <a:endParaRPr lang="da-DK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644008" y="5151253"/>
            <a:ext cx="4392000" cy="6948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36000" rIns="0" bIns="72000" rtlCol="0" anchor="ctr" anchorCtr="0"/>
          <a:lstStyle/>
          <a:p>
            <a:endParaRPr lang="da-DK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07504" y="5985360"/>
            <a:ext cx="4392000" cy="6948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36000" rIns="0" bIns="72000" rtlCol="0" anchor="ctr" anchorCtr="0"/>
          <a:lstStyle/>
          <a:p>
            <a:endParaRPr lang="da-DK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644008" y="5985360"/>
            <a:ext cx="4392000" cy="6948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36000" rIns="0" bIns="72000" rtlCol="0" anchor="ctr" anchorCtr="0"/>
          <a:lstStyle/>
          <a:p>
            <a:endParaRPr lang="da-DK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7504" y="980728"/>
            <a:ext cx="4392000" cy="6948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Hjemmesimulering ved ude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2"/>
          <p:cNvSpPr/>
          <p:nvPr/>
        </p:nvSpPr>
        <p:spPr>
          <a:xfrm>
            <a:off x="107504" y="2648938"/>
            <a:ext cx="4392000" cy="6948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Ur og skumringsstyret lys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3"/>
          <p:cNvSpPr/>
          <p:nvPr/>
        </p:nvSpPr>
        <p:spPr>
          <a:xfrm>
            <a:off x="4644008" y="2648938"/>
            <a:ext cx="4392000" cy="6948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36000" rIns="72000" bIns="36000" rtlCol="0" anchor="ctr" anchorCtr="0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Tænd lys på PIR i nattilstand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24328" y="241769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10" y="306004"/>
            <a:ext cx="2128242" cy="50051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7504" y="980904"/>
            <a:ext cx="4392488" cy="792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Beboet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44008" y="980904"/>
            <a:ext cx="4392488" cy="792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da-DK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7504" y="1946961"/>
            <a:ext cx="4392488" cy="792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Ubeboet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44008" y="1960178"/>
            <a:ext cx="4392488" cy="792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da-DK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7504" y="2913018"/>
            <a:ext cx="4392488" cy="792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Frostsikring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44008" y="2939452"/>
            <a:ext cx="4392488" cy="792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da-DK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644008" y="3918726"/>
            <a:ext cx="4392488" cy="792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Fridag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644008" y="4898000"/>
            <a:ext cx="4392488" cy="792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Manuelt, Sommer / vinter skift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7504" y="5811188"/>
            <a:ext cx="4392488" cy="864096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Vinterdrift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644008" y="5877272"/>
            <a:ext cx="4392488" cy="792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Sommerdrift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825655" y="332656"/>
            <a:ext cx="35189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a-DK" dirty="0">
                <a:solidFill>
                  <a:srgbClr val="58595B"/>
                </a:solidFill>
                <a:latin typeface="Arial" pitchFamily="34" charset="0"/>
                <a:cs typeface="Arial" pitchFamily="34" charset="0"/>
              </a:rPr>
              <a:t>Hustilstand, varme og ventilation</a:t>
            </a:r>
            <a:endParaRPr lang="en-US" dirty="0">
              <a:solidFill>
                <a:srgbClr val="58595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07504" y="4845132"/>
            <a:ext cx="4392488" cy="792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Automatisk, Sommer / vinter skift</a:t>
            </a:r>
          </a:p>
          <a:p>
            <a:r>
              <a:rPr lang="da-DK" sz="1600" dirty="0">
                <a:latin typeface="Arial" pitchFamily="34" charset="0"/>
                <a:cs typeface="Arial" pitchFamily="34" charset="0"/>
              </a:rPr>
              <a:t>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54000" y="5343019"/>
            <a:ext cx="3168352" cy="246221"/>
          </a:xfrm>
          <a:prstGeom prst="rect">
            <a:avLst/>
          </a:prstGeom>
          <a:noFill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da-DK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Sommer fra 16/5-14/9 og vinter fra den 15/9-15/5 </a:t>
            </a:r>
            <a:endParaRPr lang="en-US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07504" y="3879075"/>
            <a:ext cx="4392488" cy="792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Gæstetilstand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10" y="306004"/>
            <a:ext cx="2128242" cy="50051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338547"/>
            <a:ext cx="516679" cy="39596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612" y="302460"/>
            <a:ext cx="334116" cy="360039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8529626" y="662499"/>
            <a:ext cx="4748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000" dirty="0">
                <a:solidFill>
                  <a:schemeClr val="accent5"/>
                </a:solidFill>
                <a:latin typeface="Arial MT Pro Light" panose="020B0302020202020204" pitchFamily="34" charset="0"/>
              </a:rPr>
              <a:t>Back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7504" y="980872"/>
            <a:ext cx="4392488" cy="1296000"/>
          </a:xfrm>
          <a:prstGeom prst="rect">
            <a:avLst/>
          </a:prstGeom>
          <a:solidFill>
            <a:srgbClr val="46B751"/>
          </a:solidFill>
          <a:ln w="0" cmpd="db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r>
              <a:rPr lang="da-DK" sz="1200" b="1" dirty="0">
                <a:latin typeface="Arial" pitchFamily="34" charset="0"/>
                <a:ea typeface="ＭＳ Ｐゴシック" pitchFamily="-106" charset="-128"/>
                <a:cs typeface="Arial" pitchFamily="34" charset="0"/>
              </a:rPr>
              <a:t>Beboet drift: </a:t>
            </a:r>
          </a:p>
          <a:p>
            <a:endParaRPr lang="da-DK" sz="800" b="1" dirty="0">
              <a:latin typeface="Arial" pitchFamily="34" charset="0"/>
              <a:ea typeface="ＭＳ Ｐゴシック" pitchFamily="-106" charset="-128"/>
              <a:cs typeface="Arial" pitchFamily="34" charset="0"/>
            </a:endParaRPr>
          </a:p>
          <a:p>
            <a:r>
              <a:rPr lang="da-DK" sz="1200" dirty="0">
                <a:latin typeface="Arial" pitchFamily="34" charset="0"/>
                <a:ea typeface="ＭＳ Ｐゴシック" pitchFamily="-106" charset="-128"/>
                <a:cs typeface="Arial" pitchFamily="34" charset="0"/>
              </a:rPr>
              <a:t>Varmen vil køre iht. til indstillede temperature og tider for, normal, dag og nat. </a:t>
            </a:r>
          </a:p>
          <a:p>
            <a:r>
              <a:rPr lang="da-DK" sz="1200" dirty="0">
                <a:latin typeface="Arial" pitchFamily="34" charset="0"/>
                <a:ea typeface="ＭＳ Ｐゴシック" pitchFamily="-106" charset="-128"/>
                <a:cs typeface="Arial" pitchFamily="34" charset="0"/>
              </a:rPr>
              <a:t>Ventilation stopper eller køre på lav drift når huses forlades, køre normalt når men er hjemme og lavt i nat tilstand.</a:t>
            </a:r>
          </a:p>
        </p:txBody>
      </p:sp>
      <p:sp>
        <p:nvSpPr>
          <p:cNvPr id="10" name="Rectangle 9"/>
          <p:cNvSpPr/>
          <p:nvPr/>
        </p:nvSpPr>
        <p:spPr>
          <a:xfrm>
            <a:off x="4644008" y="980872"/>
            <a:ext cx="4392488" cy="1296000"/>
          </a:xfrm>
          <a:prstGeom prst="rect">
            <a:avLst/>
          </a:prstGeom>
          <a:solidFill>
            <a:srgbClr val="46B751"/>
          </a:solidFill>
          <a:ln w="0" cmpd="db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pPr defTabSz="1050463">
              <a:defRPr/>
            </a:pPr>
            <a:r>
              <a:rPr lang="da-DK" sz="1200" b="1" dirty="0">
                <a:latin typeface="Arial" pitchFamily="34" charset="0"/>
                <a:cs typeface="Arial" pitchFamily="34" charset="0"/>
              </a:rPr>
              <a:t>Sommerdrift: Manuel eller Automatisk</a:t>
            </a:r>
          </a:p>
          <a:p>
            <a:pPr defTabSz="1050463">
              <a:defRPr/>
            </a:pPr>
            <a:endParaRPr lang="da-DK" sz="800" b="1" dirty="0">
              <a:latin typeface="Arial" pitchFamily="34" charset="0"/>
              <a:cs typeface="Arial" pitchFamily="34" charset="0"/>
            </a:endParaRPr>
          </a:p>
          <a:p>
            <a:pPr defTabSz="1050463">
              <a:defRPr/>
            </a:pPr>
            <a:r>
              <a:rPr lang="da-DK" sz="1200" dirty="0">
                <a:latin typeface="Arial" pitchFamily="34" charset="0"/>
                <a:cs typeface="Arial" pitchFamily="34" charset="0"/>
              </a:rPr>
              <a:t>Vælges manuel bestemmer man selv hvornår ens varmeanlæg skal køre i sommer- eller vinterdrift.</a:t>
            </a:r>
          </a:p>
          <a:p>
            <a:pPr defTabSz="1050463">
              <a:defRPr/>
            </a:pPr>
            <a:endParaRPr lang="da-DK" sz="800" dirty="0">
              <a:latin typeface="Arial" pitchFamily="34" charset="0"/>
              <a:cs typeface="Arial" pitchFamily="34" charset="0"/>
            </a:endParaRPr>
          </a:p>
          <a:p>
            <a:pPr defTabSz="1050463">
              <a:defRPr/>
            </a:pPr>
            <a:r>
              <a:rPr lang="da-DK" sz="1200" dirty="0">
                <a:latin typeface="Arial" pitchFamily="34" charset="0"/>
                <a:cs typeface="Arial" pitchFamily="34" charset="0"/>
              </a:rPr>
              <a:t>Vælges automatisk vil varmeanlæget selv skifte imellem sommer- og vinterdrift int. indstillede datoer.</a:t>
            </a:r>
            <a:endParaRPr lang="da-DK" sz="1200" dirty="0"/>
          </a:p>
        </p:txBody>
      </p:sp>
      <p:sp>
        <p:nvSpPr>
          <p:cNvPr id="11" name="Rectangle 10"/>
          <p:cNvSpPr/>
          <p:nvPr/>
        </p:nvSpPr>
        <p:spPr>
          <a:xfrm>
            <a:off x="107504" y="2469037"/>
            <a:ext cx="4392488" cy="1296000"/>
          </a:xfrm>
          <a:prstGeom prst="rect">
            <a:avLst/>
          </a:prstGeom>
          <a:solidFill>
            <a:srgbClr val="46B751"/>
          </a:solidFill>
          <a:ln w="0" cmpd="db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r>
              <a:rPr lang="da-DK" sz="1200" b="1" dirty="0">
                <a:latin typeface="Arial" pitchFamily="34" charset="0"/>
                <a:ea typeface="ＭＳ Ｐゴシック" pitchFamily="-106" charset="-128"/>
                <a:cs typeface="Arial" pitchFamily="34" charset="0"/>
              </a:rPr>
              <a:t>Ubeboet drift:</a:t>
            </a:r>
          </a:p>
          <a:p>
            <a:endParaRPr lang="da-DK" sz="800" b="1" dirty="0">
              <a:latin typeface="Arial" pitchFamily="34" charset="0"/>
              <a:ea typeface="ＭＳ Ｐゴシック" pitchFamily="-106" charset="-128"/>
              <a:cs typeface="Arial" pitchFamily="34" charset="0"/>
            </a:endParaRPr>
          </a:p>
          <a:p>
            <a:r>
              <a:rPr lang="da-DK" sz="1200" dirty="0">
                <a:latin typeface="Arial" pitchFamily="34" charset="0"/>
                <a:ea typeface="ＭＳ Ｐゴシック" pitchFamily="-106" charset="-128"/>
                <a:cs typeface="Arial" pitchFamily="34" charset="0"/>
              </a:rPr>
              <a:t>Varmen vil køre iht. til indstilling i ubeboet tilstand.</a:t>
            </a:r>
          </a:p>
          <a:p>
            <a:r>
              <a:rPr lang="da-DK" sz="1200" dirty="0">
                <a:latin typeface="Arial" pitchFamily="34" charset="0"/>
                <a:ea typeface="ＭＳ Ｐゴシック" pitchFamily="-106" charset="-128"/>
                <a:cs typeface="Arial" pitchFamily="34" charset="0"/>
              </a:rPr>
              <a:t>Temperaturen er forindstillet til 16 grader, og bør ikke sættes lavere af hensyn til bygningen.</a:t>
            </a:r>
          </a:p>
          <a:p>
            <a:endParaRPr lang="da-DK" sz="800" dirty="0">
              <a:latin typeface="Arial" pitchFamily="34" charset="0"/>
              <a:ea typeface="ＭＳ Ｐゴシック" pitchFamily="-106" charset="-128"/>
              <a:cs typeface="Arial" pitchFamily="34" charset="0"/>
            </a:endParaRPr>
          </a:p>
          <a:p>
            <a:r>
              <a:rPr lang="da-DK" sz="1200" dirty="0">
                <a:latin typeface="Arial" pitchFamily="34" charset="0"/>
                <a:ea typeface="ＭＳ Ｐゴシック" pitchFamily="-106" charset="-128"/>
                <a:cs typeface="Arial" pitchFamily="34" charset="0"/>
              </a:rPr>
              <a:t>Ventilation vil køre iht. til indstilling f.eks. 10 min hver time.</a:t>
            </a:r>
            <a:endParaRPr lang="en-US" sz="1200" dirty="0"/>
          </a:p>
        </p:txBody>
      </p:sp>
      <p:sp>
        <p:nvSpPr>
          <p:cNvPr id="12" name="Rectangle 11"/>
          <p:cNvSpPr/>
          <p:nvPr/>
        </p:nvSpPr>
        <p:spPr>
          <a:xfrm>
            <a:off x="4644008" y="2469037"/>
            <a:ext cx="4392488" cy="1296000"/>
          </a:xfrm>
          <a:prstGeom prst="rect">
            <a:avLst/>
          </a:prstGeom>
          <a:solidFill>
            <a:srgbClr val="46B751"/>
          </a:solidFill>
          <a:ln w="0" cmpd="db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pPr defTabSz="1050463">
              <a:defRPr/>
            </a:pPr>
            <a:r>
              <a:rPr lang="da-DK" sz="1200" b="1" dirty="0">
                <a:latin typeface="Arial" pitchFamily="34" charset="0"/>
                <a:cs typeface="Arial" pitchFamily="34" charset="0"/>
              </a:rPr>
              <a:t>Sommerdrift:</a:t>
            </a:r>
          </a:p>
          <a:p>
            <a:pPr defTabSz="1050463">
              <a:defRPr/>
            </a:pPr>
            <a:endParaRPr lang="da-DK" sz="800" b="1" dirty="0">
              <a:latin typeface="Arial" pitchFamily="34" charset="0"/>
              <a:cs typeface="Arial" pitchFamily="34" charset="0"/>
            </a:endParaRPr>
          </a:p>
          <a:p>
            <a:pPr defTabSz="1050463">
              <a:defRPr/>
            </a:pPr>
            <a:r>
              <a:rPr lang="da-DK" sz="1200" dirty="0">
                <a:latin typeface="Arial" pitchFamily="34" charset="0"/>
                <a:cs typeface="Arial" pitchFamily="34" charset="0"/>
              </a:rPr>
              <a:t>Ved sommerdrift vil der ikke blive varmet i før temperaturen kommer under indstillinger for ubeboet. I rum hvor sommerkomfort er valgt vil gulvtemperaturen forsat køre int. til indstillinger. </a:t>
            </a:r>
            <a:endParaRPr lang="da-DK" sz="1200" dirty="0"/>
          </a:p>
        </p:txBody>
      </p:sp>
      <p:sp>
        <p:nvSpPr>
          <p:cNvPr id="13" name="Rectangle 12"/>
          <p:cNvSpPr/>
          <p:nvPr/>
        </p:nvSpPr>
        <p:spPr>
          <a:xfrm>
            <a:off x="107504" y="3957202"/>
            <a:ext cx="4392488" cy="1296000"/>
          </a:xfrm>
          <a:prstGeom prst="rect">
            <a:avLst/>
          </a:prstGeom>
          <a:solidFill>
            <a:srgbClr val="46B751"/>
          </a:solidFill>
          <a:ln w="0" cmpd="db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r>
              <a:rPr lang="da-DK" sz="1200" b="1" dirty="0">
                <a:latin typeface="Arial" pitchFamily="34" charset="0"/>
                <a:ea typeface="ＭＳ Ｐゴシック" pitchFamily="-106" charset="-128"/>
                <a:cs typeface="Arial" pitchFamily="34" charset="0"/>
              </a:rPr>
              <a:t>Frostsikring:</a:t>
            </a:r>
          </a:p>
          <a:p>
            <a:endParaRPr lang="da-DK" sz="800" b="1" dirty="0">
              <a:latin typeface="Arial" pitchFamily="34" charset="0"/>
              <a:ea typeface="ＭＳ Ｐゴシック" pitchFamily="-106" charset="-128"/>
              <a:cs typeface="Arial" pitchFamily="34" charset="0"/>
            </a:endParaRPr>
          </a:p>
          <a:p>
            <a:r>
              <a:rPr lang="da-DK" sz="1200" dirty="0">
                <a:latin typeface="Arial" pitchFamily="34" charset="0"/>
                <a:ea typeface="ＭＳ Ｐゴシック" pitchFamily="-106" charset="-128"/>
                <a:cs typeface="Arial" pitchFamily="34" charset="0"/>
              </a:rPr>
              <a:t>Varmen vil køre iht. til indstilling i frostsikring f.eks. 5-6 gr.</a:t>
            </a:r>
          </a:p>
          <a:p>
            <a:r>
              <a:rPr lang="da-DK" sz="1200" dirty="0">
                <a:latin typeface="Arial" pitchFamily="34" charset="0"/>
                <a:ea typeface="ＭＳ Ｐゴシック" pitchFamily="-106" charset="-128"/>
                <a:cs typeface="Arial" pitchFamily="34" charset="0"/>
              </a:rPr>
              <a:t>Ventilation vil køre iht. til indstilling f.eks. 10 min hver time.</a:t>
            </a:r>
          </a:p>
          <a:p>
            <a:endParaRPr lang="da-DK" sz="800" dirty="0">
              <a:latin typeface="Arial" pitchFamily="34" charset="0"/>
              <a:ea typeface="ＭＳ Ｐゴシック" pitchFamily="-106" charset="-128"/>
              <a:cs typeface="Arial" pitchFamily="34" charset="0"/>
            </a:endParaRPr>
          </a:p>
          <a:p>
            <a:r>
              <a:rPr lang="da-DK" sz="1200" dirty="0">
                <a:latin typeface="Arial" pitchFamily="34" charset="0"/>
                <a:ea typeface="ＭＳ Ｐゴシック" pitchFamily="-106" charset="-128"/>
                <a:cs typeface="Arial" pitchFamily="34" charset="0"/>
              </a:rPr>
              <a:t>Bemærk at frostsikrings funktionen er primert beregnet til fritidshuse.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644008" y="3957202"/>
            <a:ext cx="4392488" cy="1296000"/>
          </a:xfrm>
          <a:prstGeom prst="rect">
            <a:avLst/>
          </a:prstGeom>
          <a:solidFill>
            <a:srgbClr val="46B751"/>
          </a:solidFill>
          <a:ln w="0" cmpd="db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pPr defTabSz="1050463">
              <a:defRPr/>
            </a:pPr>
            <a:r>
              <a:rPr lang="da-DK" sz="1200" b="1" dirty="0">
                <a:latin typeface="Arial" pitchFamily="34" charset="0"/>
                <a:cs typeface="Arial" pitchFamily="34" charset="0"/>
              </a:rPr>
              <a:t>Vinterdrift:</a:t>
            </a:r>
          </a:p>
          <a:p>
            <a:pPr defTabSz="1050463">
              <a:defRPr/>
            </a:pPr>
            <a:endParaRPr lang="da-DK" sz="800" b="1" dirty="0">
              <a:latin typeface="Arial" pitchFamily="34" charset="0"/>
              <a:cs typeface="Arial" pitchFamily="34" charset="0"/>
            </a:endParaRPr>
          </a:p>
          <a:p>
            <a:r>
              <a:rPr lang="da-DK" sz="1200" dirty="0">
                <a:latin typeface="Arial" pitchFamily="34" charset="0"/>
                <a:cs typeface="Arial" pitchFamily="34" charset="0"/>
              </a:rPr>
              <a:t>Varmen vil </a:t>
            </a:r>
            <a:r>
              <a:rPr lang="da-DK" sz="1200" dirty="0">
                <a:latin typeface="Arial" pitchFamily="34" charset="0"/>
                <a:ea typeface="ＭＳ Ｐゴシック" pitchFamily="-106" charset="-128"/>
                <a:cs typeface="Arial" pitchFamily="34" charset="0"/>
              </a:rPr>
              <a:t>vil køre iht. til indstillede temperature og tider for, normal, dag og nat.</a:t>
            </a:r>
            <a:endParaRPr lang="da-DK" sz="1200" dirty="0"/>
          </a:p>
        </p:txBody>
      </p:sp>
      <p:sp>
        <p:nvSpPr>
          <p:cNvPr id="15" name="Rectangle 14"/>
          <p:cNvSpPr/>
          <p:nvPr/>
        </p:nvSpPr>
        <p:spPr>
          <a:xfrm>
            <a:off x="107504" y="5445368"/>
            <a:ext cx="4392488" cy="1296000"/>
          </a:xfrm>
          <a:prstGeom prst="rect">
            <a:avLst/>
          </a:prstGeom>
          <a:solidFill>
            <a:srgbClr val="46B751"/>
          </a:solidFill>
          <a:ln w="0" cmpd="db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pPr defTabSz="1050463">
              <a:defRPr/>
            </a:pPr>
            <a:r>
              <a:rPr lang="da-DK" sz="1200" b="1" dirty="0">
                <a:latin typeface="Arial" pitchFamily="34" charset="0"/>
                <a:ea typeface="ＭＳ Ｐゴシック" pitchFamily="-106" charset="-128"/>
                <a:cs typeface="Arial" pitchFamily="34" charset="0"/>
              </a:rPr>
              <a:t>Gæstetilstand:</a:t>
            </a:r>
          </a:p>
          <a:p>
            <a:pPr defTabSz="1050463">
              <a:defRPr/>
            </a:pPr>
            <a:endParaRPr lang="da-DK" sz="800" dirty="0">
              <a:latin typeface="Arial" pitchFamily="34" charset="0"/>
              <a:ea typeface="ＭＳ Ｐゴシック" pitchFamily="-106" charset="-128"/>
              <a:cs typeface="Arial" pitchFamily="34" charset="0"/>
            </a:endParaRPr>
          </a:p>
          <a:p>
            <a:pPr defTabSz="1050463">
              <a:defRPr/>
            </a:pPr>
            <a:r>
              <a:rPr lang="da-DK" sz="1200" dirty="0">
                <a:latin typeface="Arial" pitchFamily="34" charset="0"/>
                <a:ea typeface="ＭＳ Ｐゴシック" pitchFamily="-106" charset="-128"/>
                <a:cs typeface="Arial" pitchFamily="34" charset="0"/>
              </a:rPr>
              <a:t>Gæstetilstand reducere den ønskede temperatur udvalgte rum typisk (køkken, stue og bryggers) til dagtemperatur og hæve ventilationen til trin 3.</a:t>
            </a:r>
          </a:p>
          <a:p>
            <a:pPr defTabSz="1050463">
              <a:defRPr/>
            </a:pPr>
            <a:r>
              <a:rPr lang="da-DK" sz="1200" dirty="0">
                <a:latin typeface="Arial" pitchFamily="34" charset="0"/>
                <a:ea typeface="ＭＳ Ｐゴシック" pitchFamily="-106" charset="-128"/>
                <a:cs typeface="Arial" pitchFamily="34" charset="0"/>
              </a:rPr>
              <a:t>Gæstetilstanden vil være aktiv indtil den annulleres eller hustildstanden skifter til nat eller ude.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644008" y="5445368"/>
            <a:ext cx="4392488" cy="1296000"/>
          </a:xfrm>
          <a:prstGeom prst="rect">
            <a:avLst/>
          </a:prstGeom>
          <a:solidFill>
            <a:srgbClr val="46B751"/>
          </a:solidFill>
          <a:ln w="0" cmpd="db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r>
              <a:rPr lang="da-DK" sz="1200" b="1" dirty="0">
                <a:latin typeface="Arial" pitchFamily="34" charset="0"/>
                <a:cs typeface="Arial" pitchFamily="34" charset="0"/>
              </a:rPr>
              <a:t>Fridag:</a:t>
            </a:r>
          </a:p>
          <a:p>
            <a:endParaRPr lang="da-DK" sz="800" b="1" dirty="0">
              <a:latin typeface="Arial" pitchFamily="34" charset="0"/>
              <a:cs typeface="Arial" pitchFamily="34" charset="0"/>
            </a:endParaRPr>
          </a:p>
          <a:p>
            <a:r>
              <a:rPr lang="da-DK" sz="1200" dirty="0">
                <a:latin typeface="Arial" pitchFamily="34" charset="0"/>
                <a:cs typeface="Arial" pitchFamily="34" charset="0"/>
              </a:rPr>
              <a:t>Fridags funktionen bruges hvis men er hjemme på en hverdag og ikke ønsker at temperaturen ændres iht. Urfunktioner </a:t>
            </a:r>
          </a:p>
          <a:p>
            <a:r>
              <a:rPr lang="da-DK" sz="1200" dirty="0">
                <a:latin typeface="Arial" pitchFamily="34" charset="0"/>
                <a:cs typeface="Arial" pitchFamily="34" charset="0"/>
              </a:rPr>
              <a:t>f.eks. dag- eller nat temperatur. Forlades huset vil fridags funktionen blive annulleret.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43808" y="33265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dirty="0">
                <a:solidFill>
                  <a:srgbClr val="58595B"/>
                </a:solidFill>
                <a:latin typeface="Arial" pitchFamily="34" charset="0"/>
                <a:cs typeface="Arial" pitchFamily="34" charset="0"/>
              </a:rPr>
              <a:t>Info om drift- og systemformer</a:t>
            </a:r>
            <a:endParaRPr lang="en-US" dirty="0">
              <a:solidFill>
                <a:srgbClr val="58595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596336" y="11663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10" y="306004"/>
            <a:ext cx="2128242" cy="50051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612" y="302460"/>
            <a:ext cx="334116" cy="360039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8529626" y="662499"/>
            <a:ext cx="4748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000" dirty="0">
                <a:solidFill>
                  <a:schemeClr val="accent5"/>
                </a:solidFill>
                <a:latin typeface="Arial MT Pro Light" panose="020B0302020202020204" pitchFamily="34" charset="0"/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3295465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7504" y="980728"/>
            <a:ext cx="2232248" cy="864000"/>
          </a:xfrm>
          <a:prstGeom prst="rect">
            <a:avLst/>
          </a:prstGeom>
          <a:solidFill>
            <a:srgbClr val="46B751"/>
          </a:solidFill>
          <a:ln w="0" cmpd="dbl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endParaRPr lang="da-DK" sz="1200" dirty="0">
              <a:latin typeface="Arial" pitchFamily="34" charset="0"/>
              <a:ea typeface="ＭＳ Ｐゴシック" pitchFamily="-106" charset="-128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44008" y="980728"/>
            <a:ext cx="4392488" cy="5724552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pPr lvl="0"/>
            <a:r>
              <a:rPr lang="da-DK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Info!</a:t>
            </a:r>
          </a:p>
          <a:p>
            <a:pPr lvl="0"/>
            <a:endParaRPr lang="da-DK" sz="1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da-DK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1. IHC Automatisk</a:t>
            </a:r>
          </a:p>
          <a:p>
            <a:pPr lvl="0"/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Ventilationsanlægget køre iht. indstillinger i IHC projektet, f.eks.     trin 1. når man er gået i seng eller har trykket sluk alt og forladt huse, trin 2. når man er hjemme og trin 3. hvis man har aktiveret gæstetilstand.</a:t>
            </a:r>
          </a:p>
          <a:p>
            <a:pPr lvl="0"/>
            <a:endParaRPr lang="da-DK" sz="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Det er ikke muligt selv at vælge hastighed, temperatur eller driftsform i denne indstilling.</a:t>
            </a:r>
          </a:p>
          <a:p>
            <a:pPr lvl="0"/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>
              <a:defRPr/>
            </a:pPr>
            <a:r>
              <a:rPr lang="da-DK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2. IHC Manuel</a:t>
            </a:r>
          </a:p>
          <a:p>
            <a:pPr lvl="0">
              <a:defRPr/>
            </a:pPr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denne indstilling kan man selv vælge hastighed, temperatur</a:t>
            </a:r>
          </a:p>
          <a:p>
            <a:pPr lvl="0">
              <a:defRPr/>
            </a:pPr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og driftsform.</a:t>
            </a:r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/>
            <a:endParaRPr lang="da-DK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da-DK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3. Nilan Panelstyret</a:t>
            </a:r>
          </a:p>
          <a:p>
            <a:pPr lvl="0"/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denne indstilling styret iht. indstillinger i Nilan styre panelet</a:t>
            </a:r>
          </a:p>
          <a:p>
            <a:pPr lvl="0"/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og intet styres fra IHC Control systemet.</a:t>
            </a:r>
          </a:p>
          <a:p>
            <a:pPr lvl="0"/>
            <a:endParaRPr lang="da-DK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da-DK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4. Automatisk</a:t>
            </a:r>
          </a:p>
          <a:p>
            <a:pPr lvl="0"/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Ved driftsformen ”automatisk” styre ventilationsanlægget selv </a:t>
            </a:r>
          </a:p>
          <a:p>
            <a:pPr lvl="0"/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by-pass og kald på varme iht. indstillinger ventilationsstyringen. </a:t>
            </a:r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/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da-DK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5. Varme</a:t>
            </a:r>
          </a:p>
          <a:p>
            <a:pPr lvl="0"/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Ved driftsformen ”varme” vil ventilationsanlægget kalde på varme iht. den ønskede temperatur, og by-pass funktionen vil ikke være i drift. For at hæve indblæsningstemperaturen kræver en varmeflade i ventilationsanlægget.</a:t>
            </a:r>
          </a:p>
          <a:p>
            <a:pPr lvl="0"/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En evt. kølefunktion vil ikke være aktiv i denne driftsform.</a:t>
            </a:r>
          </a:p>
          <a:p>
            <a:pPr lvl="0"/>
            <a:endParaRPr lang="da-DK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da-DK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6. Køl</a:t>
            </a:r>
          </a:p>
          <a:p>
            <a:pPr lvl="0"/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Ved driftsformen ”køl” vil ventilationsanlægget ikke kalde på varme. Har ventilationsanlægget en køle funktion ved den være aktiv efter behov.</a:t>
            </a:r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1050463">
              <a:defRPr/>
            </a:pPr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da-DK" sz="110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7504" y="1960037"/>
            <a:ext cx="2232248" cy="864000"/>
          </a:xfrm>
          <a:prstGeom prst="rect">
            <a:avLst/>
          </a:prstGeom>
          <a:solidFill>
            <a:srgbClr val="46B751"/>
          </a:solidFill>
          <a:ln w="0" cmpd="dbl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endParaRPr lang="en-US" sz="1200" dirty="0"/>
          </a:p>
        </p:txBody>
      </p:sp>
      <p:sp>
        <p:nvSpPr>
          <p:cNvPr id="13" name="Rectangle 12"/>
          <p:cNvSpPr/>
          <p:nvPr/>
        </p:nvSpPr>
        <p:spPr>
          <a:xfrm>
            <a:off x="107504" y="2939346"/>
            <a:ext cx="2232248" cy="864000"/>
          </a:xfrm>
          <a:prstGeom prst="rect">
            <a:avLst/>
          </a:prstGeom>
          <a:solidFill>
            <a:srgbClr val="46B751"/>
          </a:solidFill>
          <a:ln w="0" cmpd="dbl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endParaRPr lang="da-DK" sz="1200" dirty="0">
              <a:latin typeface="Arial" pitchFamily="34" charset="0"/>
              <a:ea typeface="ＭＳ Ｐゴシック" pitchFamily="-106" charset="-128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07504" y="3918655"/>
            <a:ext cx="2232248" cy="864000"/>
          </a:xfrm>
          <a:prstGeom prst="rect">
            <a:avLst/>
          </a:prstGeom>
          <a:solidFill>
            <a:srgbClr val="46B751"/>
          </a:solidFill>
          <a:ln w="0" cmpd="dbl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pPr defTabSz="1050463">
              <a:defRPr/>
            </a:pPr>
            <a:endParaRPr lang="da-DK" sz="1200" dirty="0">
              <a:latin typeface="Arial" pitchFamily="34" charset="0"/>
              <a:ea typeface="ＭＳ Ｐゴシック" pitchFamily="-106" charset="-128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43808" y="33265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dirty="0">
                <a:solidFill>
                  <a:srgbClr val="58595A"/>
                </a:solidFill>
                <a:latin typeface="Arial" pitchFamily="34" charset="0"/>
                <a:cs typeface="Arial" pitchFamily="34" charset="0"/>
              </a:rPr>
              <a:t>Ventilationsstyring</a:t>
            </a:r>
            <a:endParaRPr lang="en-US" dirty="0">
              <a:solidFill>
                <a:srgbClr val="58595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7504" y="4897964"/>
            <a:ext cx="2232248" cy="864000"/>
          </a:xfrm>
          <a:prstGeom prst="rect">
            <a:avLst/>
          </a:prstGeom>
          <a:solidFill>
            <a:srgbClr val="46B751"/>
          </a:solidFill>
          <a:ln w="0" cmpd="dbl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endParaRPr lang="da-DK" sz="1200" dirty="0">
              <a:latin typeface="Arial" pitchFamily="34" charset="0"/>
              <a:ea typeface="ＭＳ Ｐゴシック" pitchFamily="-106" charset="-128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7504" y="5877272"/>
            <a:ext cx="2232248" cy="864000"/>
          </a:xfrm>
          <a:prstGeom prst="rect">
            <a:avLst/>
          </a:prstGeom>
          <a:solidFill>
            <a:srgbClr val="46B751"/>
          </a:solidFill>
          <a:ln w="0" cmpd="dbl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 anchorCtr="0"/>
          <a:lstStyle/>
          <a:p>
            <a:pPr defTabSz="1050463">
              <a:defRPr/>
            </a:pPr>
            <a:endParaRPr lang="da-DK" sz="1200" dirty="0">
              <a:latin typeface="Arial" pitchFamily="34" charset="0"/>
              <a:ea typeface="ＭＳ Ｐゴシック" pitchFamily="-106" charset="-128"/>
              <a:cs typeface="Arial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483768" y="980728"/>
            <a:ext cx="2016224" cy="864000"/>
          </a:xfrm>
          <a:prstGeom prst="rect">
            <a:avLst/>
          </a:prstGeom>
          <a:solidFill>
            <a:srgbClr val="46B751"/>
          </a:solidFill>
          <a:ln w="0" cmpd="dbl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ctr" anchorCtr="0"/>
          <a:lstStyle/>
          <a:p>
            <a:pPr lvl="0"/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Nødstop: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483768" y="1960037"/>
            <a:ext cx="2016224" cy="864000"/>
          </a:xfrm>
          <a:prstGeom prst="rect">
            <a:avLst/>
          </a:prstGeom>
          <a:solidFill>
            <a:srgbClr val="46B751"/>
          </a:solidFill>
          <a:ln w="0" cmpd="dbl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ctr" anchorCtr="0"/>
          <a:lstStyle/>
          <a:p>
            <a:pPr marL="228600" lvl="0" indent="-228600"/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1. IHC Automatisk</a:t>
            </a:r>
            <a:endParaRPr lang="da-DK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28600" lvl="0" indent="-228600"/>
            <a:endParaRPr lang="da-DK" sz="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2. IHC Manuelt</a:t>
            </a:r>
          </a:p>
          <a:p>
            <a:pPr lvl="0"/>
            <a:endParaRPr lang="da-DK" sz="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3. Nilan Panelstyret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483768" y="2939346"/>
            <a:ext cx="2016224" cy="864000"/>
          </a:xfrm>
          <a:prstGeom prst="rect">
            <a:avLst/>
          </a:prstGeom>
          <a:solidFill>
            <a:srgbClr val="46B751"/>
          </a:solidFill>
          <a:ln w="0" cmpd="dbl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ctr" anchorCtr="0"/>
          <a:lstStyle/>
          <a:p>
            <a:pPr lvl="0"/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4. Automatisk</a:t>
            </a:r>
          </a:p>
          <a:p>
            <a:pPr lvl="0"/>
            <a:endParaRPr lang="da-DK" sz="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5. Varme</a:t>
            </a:r>
          </a:p>
          <a:p>
            <a:pPr lvl="0"/>
            <a:endParaRPr lang="da-DK" sz="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6. Køl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483768" y="3918655"/>
            <a:ext cx="2016224" cy="864000"/>
          </a:xfrm>
          <a:prstGeom prst="rect">
            <a:avLst/>
          </a:prstGeom>
          <a:solidFill>
            <a:srgbClr val="46B751"/>
          </a:solidFill>
          <a:ln w="0" cmpd="dbl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72000" rIns="72000" rtlCol="0" anchor="ctr" anchorCtr="0"/>
          <a:lstStyle/>
          <a:p>
            <a:pPr lvl="0"/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Ventilationstrin</a:t>
            </a:r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483768" y="4897964"/>
            <a:ext cx="2016224" cy="864000"/>
          </a:xfrm>
          <a:prstGeom prst="rect">
            <a:avLst/>
          </a:prstGeom>
          <a:solidFill>
            <a:srgbClr val="46B751"/>
          </a:solidFill>
          <a:ln w="0" cmpd="dbl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72000" rIns="72000" rtlCol="0" anchor="ctr" anchorCtr="0"/>
          <a:lstStyle/>
          <a:p>
            <a:pPr lvl="0"/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Temperatur ønske</a:t>
            </a:r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483768" y="5877272"/>
            <a:ext cx="2016224" cy="864000"/>
          </a:xfrm>
          <a:prstGeom prst="rect">
            <a:avLst/>
          </a:prstGeom>
          <a:solidFill>
            <a:srgbClr val="46B751"/>
          </a:solidFill>
          <a:ln w="0" cmpd="dbl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72000" rIns="72000" rtlCol="0" anchor="ctr" anchorCtr="0"/>
          <a:lstStyle/>
          <a:p>
            <a:pPr marL="457200" lvl="0" indent="-457200"/>
            <a:r>
              <a:rPr lang="da-DK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Tid høj ventilation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029602" y="2968148"/>
            <a:ext cx="470390" cy="756000"/>
          </a:xfrm>
          <a:prstGeom prst="rect">
            <a:avLst/>
          </a:prstGeom>
          <a:solidFill>
            <a:srgbClr val="46B751"/>
          </a:solidFill>
          <a:effectLst/>
        </p:spPr>
        <p:txBody>
          <a:bodyPr wrap="square" lIns="74697" tIns="37349" rIns="74697" bIns="37349" rtlCol="0">
            <a:spAutoFit/>
          </a:bodyPr>
          <a:lstStyle/>
          <a:p>
            <a:r>
              <a:rPr lang="da-DK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 info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23181"/>
            <a:ext cx="2088232" cy="477627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7596336" y="11663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7" name="TextBox 26"/>
          <p:cNvSpPr txBox="1"/>
          <p:nvPr/>
        </p:nvSpPr>
        <p:spPr>
          <a:xfrm>
            <a:off x="4015124" y="1974436"/>
            <a:ext cx="470390" cy="756000"/>
          </a:xfrm>
          <a:prstGeom prst="rect">
            <a:avLst/>
          </a:prstGeom>
          <a:solidFill>
            <a:srgbClr val="46B751"/>
          </a:solidFill>
          <a:effectLst/>
        </p:spPr>
        <p:txBody>
          <a:bodyPr wrap="square" lIns="74697" tIns="37349" rIns="74697" bIns="37349" rtlCol="0">
            <a:spAutoFit/>
          </a:bodyPr>
          <a:lstStyle/>
          <a:p>
            <a:r>
              <a:rPr lang="da-DK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 info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10" y="306004"/>
            <a:ext cx="2128242" cy="50051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612" y="302460"/>
            <a:ext cx="334116" cy="360039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8529626" y="662499"/>
            <a:ext cx="4748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000" dirty="0">
                <a:solidFill>
                  <a:schemeClr val="accent5"/>
                </a:solidFill>
                <a:latin typeface="Arial MT Pro Light" panose="020B0302020202020204" pitchFamily="34" charset="0"/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1304422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7504" y="980728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Entré / Gang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44008" y="980728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Køkken / Alrum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7504" y="1825409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Bryggers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44008" y="1825409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Opholdsstue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7504" y="2670090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Værelse 1.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44008" y="2670090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Soveværelse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7504" y="3514771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Værelse 2.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644008" y="3514771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Walk-in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7504" y="4359452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Multirum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644008" y="4359452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Bad 1.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7504" y="5204133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Kontor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644008" y="5204133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Bad 2.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15816" y="323364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dirty="0">
                <a:solidFill>
                  <a:srgbClr val="58595B"/>
                </a:solidFill>
                <a:latin typeface="Arial" pitchFamily="34" charset="0"/>
                <a:cs typeface="Arial" pitchFamily="34" charset="0"/>
              </a:rPr>
              <a:t>Rumtemperatur styring</a:t>
            </a:r>
            <a:endParaRPr lang="en-US" dirty="0">
              <a:solidFill>
                <a:srgbClr val="58595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7504" y="6048815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644008" y="6048815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Depot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kstfelt 1"/>
          <p:cNvSpPr txBox="1"/>
          <p:nvPr/>
        </p:nvSpPr>
        <p:spPr>
          <a:xfrm>
            <a:off x="107504" y="1435470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1.</a:t>
            </a:r>
          </a:p>
        </p:txBody>
      </p:sp>
      <p:sp>
        <p:nvSpPr>
          <p:cNvPr id="25" name="Tekstfelt 24"/>
          <p:cNvSpPr txBox="1"/>
          <p:nvPr/>
        </p:nvSpPr>
        <p:spPr>
          <a:xfrm>
            <a:off x="107504" y="2276941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2.</a:t>
            </a:r>
          </a:p>
        </p:txBody>
      </p:sp>
      <p:sp>
        <p:nvSpPr>
          <p:cNvPr id="27" name="Tekstfelt 26"/>
          <p:cNvSpPr txBox="1"/>
          <p:nvPr/>
        </p:nvSpPr>
        <p:spPr>
          <a:xfrm>
            <a:off x="107504" y="3133327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3.</a:t>
            </a:r>
          </a:p>
        </p:txBody>
      </p:sp>
      <p:sp>
        <p:nvSpPr>
          <p:cNvPr id="28" name="Tekstfelt 27"/>
          <p:cNvSpPr txBox="1"/>
          <p:nvPr/>
        </p:nvSpPr>
        <p:spPr>
          <a:xfrm>
            <a:off x="107504" y="3969136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4.</a:t>
            </a:r>
          </a:p>
        </p:txBody>
      </p:sp>
      <p:sp>
        <p:nvSpPr>
          <p:cNvPr id="29" name="Tekstfelt 28"/>
          <p:cNvSpPr txBox="1"/>
          <p:nvPr/>
        </p:nvSpPr>
        <p:spPr>
          <a:xfrm>
            <a:off x="107504" y="4811338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5.</a:t>
            </a:r>
          </a:p>
        </p:txBody>
      </p:sp>
      <p:sp>
        <p:nvSpPr>
          <p:cNvPr id="30" name="Tekstfelt 29"/>
          <p:cNvSpPr txBox="1"/>
          <p:nvPr/>
        </p:nvSpPr>
        <p:spPr>
          <a:xfrm>
            <a:off x="107504" y="5677990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6.</a:t>
            </a:r>
          </a:p>
        </p:txBody>
      </p:sp>
      <p:sp>
        <p:nvSpPr>
          <p:cNvPr id="31" name="Tekstfelt 30"/>
          <p:cNvSpPr txBox="1"/>
          <p:nvPr/>
        </p:nvSpPr>
        <p:spPr>
          <a:xfrm>
            <a:off x="107504" y="6522673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7.</a:t>
            </a:r>
          </a:p>
        </p:txBody>
      </p:sp>
      <p:sp>
        <p:nvSpPr>
          <p:cNvPr id="32" name="Tekstfelt 31"/>
          <p:cNvSpPr txBox="1"/>
          <p:nvPr/>
        </p:nvSpPr>
        <p:spPr>
          <a:xfrm>
            <a:off x="4644008" y="1435470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8.</a:t>
            </a:r>
          </a:p>
        </p:txBody>
      </p:sp>
      <p:sp>
        <p:nvSpPr>
          <p:cNvPr id="33" name="Tekstfelt 32"/>
          <p:cNvSpPr txBox="1"/>
          <p:nvPr/>
        </p:nvSpPr>
        <p:spPr>
          <a:xfrm>
            <a:off x="4644008" y="2282397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9.</a:t>
            </a:r>
          </a:p>
        </p:txBody>
      </p:sp>
      <p:sp>
        <p:nvSpPr>
          <p:cNvPr id="34" name="Tekstfelt 33"/>
          <p:cNvSpPr txBox="1"/>
          <p:nvPr/>
        </p:nvSpPr>
        <p:spPr>
          <a:xfrm>
            <a:off x="4644008" y="3133326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10.</a:t>
            </a:r>
          </a:p>
        </p:txBody>
      </p:sp>
      <p:sp>
        <p:nvSpPr>
          <p:cNvPr id="35" name="Tekstfelt 34"/>
          <p:cNvSpPr txBox="1"/>
          <p:nvPr/>
        </p:nvSpPr>
        <p:spPr>
          <a:xfrm>
            <a:off x="4644008" y="3969135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11.</a:t>
            </a:r>
          </a:p>
        </p:txBody>
      </p:sp>
      <p:sp>
        <p:nvSpPr>
          <p:cNvPr id="36" name="Tekstfelt 35"/>
          <p:cNvSpPr txBox="1"/>
          <p:nvPr/>
        </p:nvSpPr>
        <p:spPr>
          <a:xfrm>
            <a:off x="4644008" y="4811338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12.</a:t>
            </a:r>
          </a:p>
        </p:txBody>
      </p:sp>
      <p:sp>
        <p:nvSpPr>
          <p:cNvPr id="38" name="Tekstfelt 37"/>
          <p:cNvSpPr txBox="1"/>
          <p:nvPr/>
        </p:nvSpPr>
        <p:spPr>
          <a:xfrm>
            <a:off x="4644008" y="5677989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13.</a:t>
            </a:r>
          </a:p>
        </p:txBody>
      </p:sp>
      <p:sp>
        <p:nvSpPr>
          <p:cNvPr id="39" name="Tekstfelt 38"/>
          <p:cNvSpPr txBox="1"/>
          <p:nvPr/>
        </p:nvSpPr>
        <p:spPr>
          <a:xfrm>
            <a:off x="4644008" y="6522672"/>
            <a:ext cx="648072" cy="684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da-DK" sz="1000" dirty="0"/>
              <a:t>Rum 14.</a:t>
            </a:r>
          </a:p>
        </p:txBody>
      </p:sp>
      <p:sp>
        <p:nvSpPr>
          <p:cNvPr id="37" name="Rectangle 36"/>
          <p:cNvSpPr/>
          <p:nvPr/>
        </p:nvSpPr>
        <p:spPr>
          <a:xfrm>
            <a:off x="7596336" y="11663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0" name="Rectangle 39"/>
          <p:cNvSpPr/>
          <p:nvPr/>
        </p:nvSpPr>
        <p:spPr>
          <a:xfrm>
            <a:off x="8532440" y="260648"/>
            <a:ext cx="432048" cy="58941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10" y="306004"/>
            <a:ext cx="2128242" cy="500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997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179512" y="4365104"/>
            <a:ext cx="4320000" cy="468000"/>
          </a:xfrm>
          <a:prstGeom prst="rect">
            <a:avLst/>
          </a:prstGeom>
          <a:solidFill>
            <a:srgbClr val="46B75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endParaRPr 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512" y="4991337"/>
            <a:ext cx="4320000" cy="468000"/>
          </a:xfrm>
          <a:prstGeom prst="rect">
            <a:avLst/>
          </a:prstGeom>
          <a:solidFill>
            <a:srgbClr val="46B75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endParaRPr 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512" y="5607188"/>
            <a:ext cx="4320000" cy="468000"/>
          </a:xfrm>
          <a:prstGeom prst="rect">
            <a:avLst/>
          </a:prstGeom>
          <a:solidFill>
            <a:srgbClr val="46B75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endParaRPr 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44488" y="4365104"/>
            <a:ext cx="4320000" cy="468000"/>
          </a:xfrm>
          <a:prstGeom prst="rect">
            <a:avLst/>
          </a:prstGeom>
          <a:solidFill>
            <a:srgbClr val="46B75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endParaRPr 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4488" y="4985638"/>
            <a:ext cx="4320000" cy="468000"/>
          </a:xfrm>
          <a:prstGeom prst="rect">
            <a:avLst/>
          </a:prstGeom>
          <a:solidFill>
            <a:srgbClr val="46B75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endParaRPr 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4488" y="5607188"/>
            <a:ext cx="4320000" cy="468000"/>
          </a:xfrm>
          <a:prstGeom prst="rect">
            <a:avLst/>
          </a:prstGeom>
          <a:solidFill>
            <a:srgbClr val="46B75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endParaRPr 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512" y="6223087"/>
            <a:ext cx="2088000" cy="468000"/>
          </a:xfrm>
          <a:prstGeom prst="rect">
            <a:avLst/>
          </a:prstGeom>
          <a:solidFill>
            <a:srgbClr val="46B75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endParaRPr 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44488" y="6223087"/>
            <a:ext cx="2088000" cy="468000"/>
          </a:xfrm>
          <a:prstGeom prst="rect">
            <a:avLst/>
          </a:prstGeom>
          <a:solidFill>
            <a:srgbClr val="46B75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endParaRPr 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5"/>
          <p:cNvSpPr txBox="1"/>
          <p:nvPr/>
        </p:nvSpPr>
        <p:spPr>
          <a:xfrm>
            <a:off x="2411512" y="6223039"/>
            <a:ext cx="2088000" cy="468000"/>
          </a:xfrm>
          <a:prstGeom prst="rect">
            <a:avLst/>
          </a:prstGeom>
          <a:solidFill>
            <a:srgbClr val="46B75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endParaRPr 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6876488" y="6223039"/>
            <a:ext cx="2088000" cy="468000"/>
          </a:xfrm>
          <a:prstGeom prst="rect">
            <a:avLst/>
          </a:prstGeom>
          <a:solidFill>
            <a:srgbClr val="46B751"/>
          </a:solidFill>
          <a:ln w="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000" tIns="37349" rIns="74697" bIns="37349" rtlCol="0" anchor="ctr" anchorCtr="0">
            <a:noAutofit/>
          </a:bodyPr>
          <a:lstStyle/>
          <a:p>
            <a:endParaRPr 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24328" y="241769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10" y="306004"/>
            <a:ext cx="2128242" cy="500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291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7504" y="980904"/>
            <a:ext cx="4392488" cy="792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7504" y="1946961"/>
            <a:ext cx="4392488" cy="792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7504" y="2913018"/>
            <a:ext cx="4392488" cy="792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7504" y="5811188"/>
            <a:ext cx="4392488" cy="864096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07504" y="4845132"/>
            <a:ext cx="4392488" cy="792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07504" y="3879075"/>
            <a:ext cx="4392488" cy="792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596336" y="26064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Rectangle 14"/>
          <p:cNvSpPr/>
          <p:nvPr/>
        </p:nvSpPr>
        <p:spPr>
          <a:xfrm>
            <a:off x="4644008" y="980904"/>
            <a:ext cx="4392488" cy="792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644008" y="1946961"/>
            <a:ext cx="4392488" cy="792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644008" y="2913018"/>
            <a:ext cx="4392488" cy="792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644008" y="5811188"/>
            <a:ext cx="4392488" cy="864096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644008" y="4845132"/>
            <a:ext cx="4392488" cy="792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r>
              <a:rPr lang="da-DK" sz="1600" dirty="0">
                <a:latin typeface="Arial" pitchFamily="34" charset="0"/>
                <a:cs typeface="Arial" pitchFamily="34" charset="0"/>
              </a:rPr>
              <a:t>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644008" y="3879075"/>
            <a:ext cx="4392488" cy="792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6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10" y="306004"/>
            <a:ext cx="2128242" cy="50051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612" y="302460"/>
            <a:ext cx="334116" cy="360039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8529626" y="662499"/>
            <a:ext cx="4748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000" dirty="0">
                <a:solidFill>
                  <a:schemeClr val="accent5"/>
                </a:solidFill>
                <a:latin typeface="Arial MT Pro Light" panose="020B0302020202020204" pitchFamily="34" charset="0"/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1802139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7504" y="980728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44008" y="980728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7504" y="1825409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44008" y="1825409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endParaRPr lang="da-DK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7504" y="2670090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44008" y="2670090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endParaRPr lang="da-DK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07504" y="3514771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644008" y="3514771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7504" y="4359452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644008" y="4359452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7504" y="5204133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644008" y="5204133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7504" y="6048815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644008" y="6048815"/>
            <a:ext cx="4392488" cy="684000"/>
          </a:xfrm>
          <a:prstGeom prst="rect">
            <a:avLst/>
          </a:prstGeom>
          <a:solidFill>
            <a:srgbClr val="46B751"/>
          </a:solidFill>
          <a:ln w="0" cmpd="dbl"/>
          <a:effectLst>
            <a:outerShdw blurRad="40005" dist="20320" dir="5400000" algn="ctr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72000" rtlCol="0" anchor="ctr"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596336" y="11663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10" y="306004"/>
            <a:ext cx="2128242" cy="50051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612" y="302460"/>
            <a:ext cx="334116" cy="360039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8529626" y="662499"/>
            <a:ext cx="4748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000" dirty="0">
                <a:solidFill>
                  <a:schemeClr val="accent5"/>
                </a:solidFill>
                <a:latin typeface="Arial MT Pro Light" panose="020B0302020202020204" pitchFamily="34" charset="0"/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3286087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8073</TotalTime>
  <Words>1470</Words>
  <Application>Microsoft Office PowerPoint</Application>
  <PresentationFormat>On-screen Show (4:3)</PresentationFormat>
  <Paragraphs>307</Paragraphs>
  <Slides>18</Slides>
  <Notes>18</Notes>
  <HiddenSlides>3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ＭＳ Ｐゴシック</vt:lpstr>
      <vt:lpstr>Arial</vt:lpstr>
      <vt:lpstr>Arial MT Pro Light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Schneider Electric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Tina Dilling</cp:lastModifiedBy>
  <cp:revision>131</cp:revision>
  <dcterms:created xsi:type="dcterms:W3CDTF">2015-02-07T13:05:16Z</dcterms:created>
  <dcterms:modified xsi:type="dcterms:W3CDTF">2017-11-22T13:29:24Z</dcterms:modified>
</cp:coreProperties>
</file>